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5"/>
  </p:notesMasterIdLst>
  <p:sldIdLst>
    <p:sldId id="289" r:id="rId4"/>
    <p:sldId id="259" r:id="rId5"/>
    <p:sldId id="280" r:id="rId6"/>
    <p:sldId id="273" r:id="rId7"/>
    <p:sldId id="275" r:id="rId8"/>
    <p:sldId id="291" r:id="rId9"/>
    <p:sldId id="290" r:id="rId10"/>
    <p:sldId id="283" r:id="rId11"/>
    <p:sldId id="284" r:id="rId12"/>
    <p:sldId id="287" r:id="rId13"/>
    <p:sldId id="292"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sz="2400" kern="1200">
        <a:solidFill>
          <a:schemeClr val="tx1"/>
        </a:solidFill>
        <a:latin typeface=".VnArial Narrow" panose="020B7200000000000000" pitchFamily="34" charset="0"/>
        <a:ea typeface="+mn-ea"/>
        <a:cs typeface="+mn-cs"/>
      </a:defRPr>
    </a:lvl1pPr>
    <a:lvl2pPr marL="457200" algn="l" rtl="0" fontAlgn="base">
      <a:spcBef>
        <a:spcPct val="0"/>
      </a:spcBef>
      <a:spcAft>
        <a:spcPct val="0"/>
      </a:spcAft>
      <a:defRPr sz="2400" kern="1200">
        <a:solidFill>
          <a:schemeClr val="tx1"/>
        </a:solidFill>
        <a:latin typeface=".VnArial Narrow" panose="020B7200000000000000" pitchFamily="34" charset="0"/>
        <a:ea typeface="+mn-ea"/>
        <a:cs typeface="+mn-cs"/>
      </a:defRPr>
    </a:lvl2pPr>
    <a:lvl3pPr marL="914400" algn="l" rtl="0" fontAlgn="base">
      <a:spcBef>
        <a:spcPct val="0"/>
      </a:spcBef>
      <a:spcAft>
        <a:spcPct val="0"/>
      </a:spcAft>
      <a:defRPr sz="2400" kern="1200">
        <a:solidFill>
          <a:schemeClr val="tx1"/>
        </a:solidFill>
        <a:latin typeface=".VnArial Narrow" panose="020B7200000000000000" pitchFamily="34" charset="0"/>
        <a:ea typeface="+mn-ea"/>
        <a:cs typeface="+mn-cs"/>
      </a:defRPr>
    </a:lvl3pPr>
    <a:lvl4pPr marL="1371600" algn="l" rtl="0" fontAlgn="base">
      <a:spcBef>
        <a:spcPct val="0"/>
      </a:spcBef>
      <a:spcAft>
        <a:spcPct val="0"/>
      </a:spcAft>
      <a:defRPr sz="2400" kern="1200">
        <a:solidFill>
          <a:schemeClr val="tx1"/>
        </a:solidFill>
        <a:latin typeface=".VnArial Narrow" panose="020B7200000000000000" pitchFamily="34" charset="0"/>
        <a:ea typeface="+mn-ea"/>
        <a:cs typeface="+mn-cs"/>
      </a:defRPr>
    </a:lvl4pPr>
    <a:lvl5pPr marL="1828800" algn="l" rtl="0" fontAlgn="base">
      <a:spcBef>
        <a:spcPct val="0"/>
      </a:spcBef>
      <a:spcAft>
        <a:spcPct val="0"/>
      </a:spcAft>
      <a:defRPr sz="2400" kern="1200">
        <a:solidFill>
          <a:schemeClr val="tx1"/>
        </a:solidFill>
        <a:latin typeface=".VnArial Narrow" panose="020B7200000000000000" pitchFamily="34" charset="0"/>
        <a:ea typeface="+mn-ea"/>
        <a:cs typeface="+mn-cs"/>
      </a:defRPr>
    </a:lvl5pPr>
    <a:lvl6pPr marL="2286000" algn="l" defTabSz="914400" rtl="0" eaLnBrk="1" latinLnBrk="0" hangingPunct="1">
      <a:defRPr sz="2400" kern="1200">
        <a:solidFill>
          <a:schemeClr val="tx1"/>
        </a:solidFill>
        <a:latin typeface=".VnArial Narrow" panose="020B7200000000000000" pitchFamily="34" charset="0"/>
        <a:ea typeface="+mn-ea"/>
        <a:cs typeface="+mn-cs"/>
      </a:defRPr>
    </a:lvl6pPr>
    <a:lvl7pPr marL="2743200" algn="l" defTabSz="914400" rtl="0" eaLnBrk="1" latinLnBrk="0" hangingPunct="1">
      <a:defRPr sz="2400" kern="1200">
        <a:solidFill>
          <a:schemeClr val="tx1"/>
        </a:solidFill>
        <a:latin typeface=".VnArial Narrow" panose="020B7200000000000000" pitchFamily="34" charset="0"/>
        <a:ea typeface="+mn-ea"/>
        <a:cs typeface="+mn-cs"/>
      </a:defRPr>
    </a:lvl7pPr>
    <a:lvl8pPr marL="3200400" algn="l" defTabSz="914400" rtl="0" eaLnBrk="1" latinLnBrk="0" hangingPunct="1">
      <a:defRPr sz="2400" kern="1200">
        <a:solidFill>
          <a:schemeClr val="tx1"/>
        </a:solidFill>
        <a:latin typeface=".VnArial Narrow" panose="020B7200000000000000" pitchFamily="34" charset="0"/>
        <a:ea typeface="+mn-ea"/>
        <a:cs typeface="+mn-cs"/>
      </a:defRPr>
    </a:lvl8pPr>
    <a:lvl9pPr marL="3657600" algn="l" defTabSz="914400" rtl="0" eaLnBrk="1" latinLnBrk="0" hangingPunct="1">
      <a:defRPr sz="2400" kern="1200">
        <a:solidFill>
          <a:schemeClr val="tx1"/>
        </a:solidFill>
        <a:latin typeface=".VnArial Narrow"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FF33CC"/>
    <a:srgbClr val="008000"/>
    <a:srgbClr val="663300"/>
    <a:srgbClr val="FFFF00"/>
    <a:srgbClr val="FF0000"/>
    <a:srgbClr val="0066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59" autoAdjust="0"/>
  </p:normalViewPr>
  <p:slideViewPr>
    <p:cSldViewPr>
      <p:cViewPr varScale="1">
        <p:scale>
          <a:sx n="69" d="100"/>
          <a:sy n="69"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CACA6EC1-7166-4A51-8634-15C376157391}"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E6A6D5-A2FB-4F6C-8816-022878CF8842}" type="slidenum">
              <a:rPr lang="en-US" altLang="vi-VN"/>
              <a:pPr/>
              <a:t>‹#›</a:t>
            </a:fld>
            <a:endParaRPr lang="en-US" altLang="vi-VN"/>
          </a:p>
        </p:txBody>
      </p:sp>
    </p:spTree>
    <p:extLst>
      <p:ext uri="{BB962C8B-B14F-4D97-AF65-F5344CB8AC3E}">
        <p14:creationId xmlns:p14="http://schemas.microsoft.com/office/powerpoint/2010/main" val="349186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EFC491-CF6C-49A0-8FCC-714052CD4CD8}" type="slidenum">
              <a:rPr lang="en-US" altLang="vi-VN"/>
              <a:pPr/>
              <a:t>‹#›</a:t>
            </a:fld>
            <a:endParaRPr lang="en-US" altLang="vi-VN"/>
          </a:p>
        </p:txBody>
      </p:sp>
    </p:spTree>
    <p:extLst>
      <p:ext uri="{BB962C8B-B14F-4D97-AF65-F5344CB8AC3E}">
        <p14:creationId xmlns:p14="http://schemas.microsoft.com/office/powerpoint/2010/main" val="37570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31F630-729D-46E2-BE4C-B965F16A5133}" type="slidenum">
              <a:rPr lang="en-US" altLang="vi-VN"/>
              <a:pPr/>
              <a:t>‹#›</a:t>
            </a:fld>
            <a:endParaRPr lang="en-US" altLang="vi-VN"/>
          </a:p>
        </p:txBody>
      </p:sp>
    </p:spTree>
    <p:extLst>
      <p:ext uri="{BB962C8B-B14F-4D97-AF65-F5344CB8AC3E}">
        <p14:creationId xmlns:p14="http://schemas.microsoft.com/office/powerpoint/2010/main" val="134787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0D18AD-9D51-4A32-838C-E4D5C3964D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788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7FB61D-FD68-4517-AD6D-B9144B847F1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549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8CA1B5-2153-4786-B78F-93263DA2191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007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77F9965-9108-4DF4-82B5-A96C2A254C2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3131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BCD116-F62F-4C93-BFA2-3B8F434FC58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098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4A54AC-403A-46CD-9871-B2FF1D14C1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820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AB1434-3CDC-4682-8FEE-FAC4F5A0CCD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883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7638FE-2338-4CBA-9048-573C4694ED7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58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8287C1-6EAD-4C7B-998B-1740600AA95B}" type="slidenum">
              <a:rPr lang="en-US" altLang="vi-VN"/>
              <a:pPr/>
              <a:t>‹#›</a:t>
            </a:fld>
            <a:endParaRPr lang="en-US" altLang="vi-VN"/>
          </a:p>
        </p:txBody>
      </p:sp>
    </p:spTree>
    <p:extLst>
      <p:ext uri="{BB962C8B-B14F-4D97-AF65-F5344CB8AC3E}">
        <p14:creationId xmlns:p14="http://schemas.microsoft.com/office/powerpoint/2010/main" val="4162653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47FCBC-807D-407D-A3BB-D338FD972BE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202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639977-1025-4705-A89A-1CEAFD554E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49110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6C3535-A2CA-4ABE-BC89-D09527D5326A}"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645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5C1DE6-919E-4C0C-BE5B-12FFBE95971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8372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Tree>
    <p:extLst>
      <p:ext uri="{BB962C8B-B14F-4D97-AF65-F5344CB8AC3E}">
        <p14:creationId xmlns:p14="http://schemas.microsoft.com/office/powerpoint/2010/main" val="3246339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860269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05133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508435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68726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Tree>
    <p:extLst>
      <p:ext uri="{BB962C8B-B14F-4D97-AF65-F5344CB8AC3E}">
        <p14:creationId xmlns:p14="http://schemas.microsoft.com/office/powerpoint/2010/main" val="306997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2DB533-6D7B-4344-A83B-8D6E8B471FF3}" type="slidenum">
              <a:rPr lang="en-US" altLang="vi-VN"/>
              <a:pPr/>
              <a:t>‹#›</a:t>
            </a:fld>
            <a:endParaRPr lang="en-US" altLang="vi-VN"/>
          </a:p>
        </p:txBody>
      </p:sp>
    </p:spTree>
    <p:extLst>
      <p:ext uri="{BB962C8B-B14F-4D97-AF65-F5344CB8AC3E}">
        <p14:creationId xmlns:p14="http://schemas.microsoft.com/office/powerpoint/2010/main" val="1886442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039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414937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60775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088398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52933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242920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623992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4291230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62865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2865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89814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0E847D-5D07-4B21-939A-11FEEC1E3600}" type="slidenum">
              <a:rPr lang="en-US" altLang="vi-VN"/>
              <a:pPr/>
              <a:t>‹#›</a:t>
            </a:fld>
            <a:endParaRPr lang="en-US" altLang="vi-VN"/>
          </a:p>
        </p:txBody>
      </p:sp>
    </p:spTree>
    <p:extLst>
      <p:ext uri="{BB962C8B-B14F-4D97-AF65-F5344CB8AC3E}">
        <p14:creationId xmlns:p14="http://schemas.microsoft.com/office/powerpoint/2010/main" val="37093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C697F7-8744-4D0D-A933-1556DBDDD83D}" type="slidenum">
              <a:rPr lang="en-US" altLang="vi-VN"/>
              <a:pPr/>
              <a:t>‹#›</a:t>
            </a:fld>
            <a:endParaRPr lang="en-US" altLang="vi-VN"/>
          </a:p>
        </p:txBody>
      </p:sp>
    </p:spTree>
    <p:extLst>
      <p:ext uri="{BB962C8B-B14F-4D97-AF65-F5344CB8AC3E}">
        <p14:creationId xmlns:p14="http://schemas.microsoft.com/office/powerpoint/2010/main" val="8740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204D38F-B846-4DA1-8A0F-DF36FF99C60E}" type="slidenum">
              <a:rPr lang="en-US" altLang="vi-VN"/>
              <a:pPr/>
              <a:t>‹#›</a:t>
            </a:fld>
            <a:endParaRPr lang="en-US" altLang="vi-VN"/>
          </a:p>
        </p:txBody>
      </p:sp>
    </p:spTree>
    <p:extLst>
      <p:ext uri="{BB962C8B-B14F-4D97-AF65-F5344CB8AC3E}">
        <p14:creationId xmlns:p14="http://schemas.microsoft.com/office/powerpoint/2010/main" val="146858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D866DB1-90ED-4DE2-94CE-8145D4BB386D}" type="slidenum">
              <a:rPr lang="en-US" altLang="vi-VN"/>
              <a:pPr/>
              <a:t>‹#›</a:t>
            </a:fld>
            <a:endParaRPr lang="en-US" altLang="vi-VN"/>
          </a:p>
        </p:txBody>
      </p:sp>
    </p:spTree>
    <p:extLst>
      <p:ext uri="{BB962C8B-B14F-4D97-AF65-F5344CB8AC3E}">
        <p14:creationId xmlns:p14="http://schemas.microsoft.com/office/powerpoint/2010/main" val="83401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29BE3E-E2AE-4F65-A63D-FCD88BF78836}" type="slidenum">
              <a:rPr lang="en-US" altLang="vi-VN"/>
              <a:pPr/>
              <a:t>‹#›</a:t>
            </a:fld>
            <a:endParaRPr lang="en-US" altLang="vi-VN"/>
          </a:p>
        </p:txBody>
      </p:sp>
    </p:spTree>
    <p:extLst>
      <p:ext uri="{BB962C8B-B14F-4D97-AF65-F5344CB8AC3E}">
        <p14:creationId xmlns:p14="http://schemas.microsoft.com/office/powerpoint/2010/main" val="27757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C91AB9-FC97-4F00-84F3-F6CBE64F7B61}" type="slidenum">
              <a:rPr lang="en-US" altLang="vi-VN"/>
              <a:pPr/>
              <a:t>‹#›</a:t>
            </a:fld>
            <a:endParaRPr lang="en-US" altLang="vi-VN"/>
          </a:p>
        </p:txBody>
      </p:sp>
    </p:spTree>
    <p:extLst>
      <p:ext uri="{BB962C8B-B14F-4D97-AF65-F5344CB8AC3E}">
        <p14:creationId xmlns:p14="http://schemas.microsoft.com/office/powerpoint/2010/main" val="391595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A686A177-BBBE-4B11-8020-2690C87FB195}"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7BF34A-2371-420B-A315-20B926418043}"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4970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7938" y="0"/>
            <a:ext cx="2833688" cy="6856413"/>
            <a:chOff x="-5" y="0"/>
            <a:chExt cx="1785" cy="4319"/>
          </a:xfrm>
        </p:grpSpPr>
        <p:sp>
          <p:nvSpPr>
            <p:cNvPr id="86019"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nvGrpSpPr>
            <p:cNvPr id="86020" name="Group 4"/>
            <p:cNvGrpSpPr>
              <a:grpSpLocks/>
            </p:cNvGrpSpPr>
            <p:nvPr/>
          </p:nvGrpSpPr>
          <p:grpSpPr bwMode="auto">
            <a:xfrm rot="14964908" flipH="1">
              <a:off x="104" y="2441"/>
              <a:ext cx="452" cy="444"/>
              <a:chOff x="1727" y="866"/>
              <a:chExt cx="129" cy="157"/>
            </a:xfrm>
          </p:grpSpPr>
          <p:sp>
            <p:nvSpPr>
              <p:cNvPr id="8602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sp>
          <p:nvSpPr>
            <p:cNvPr id="8602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nvGrpSpPr>
            <p:cNvPr id="86025" name="Group 9"/>
            <p:cNvGrpSpPr>
              <a:grpSpLocks/>
            </p:cNvGrpSpPr>
            <p:nvPr/>
          </p:nvGrpSpPr>
          <p:grpSpPr bwMode="auto">
            <a:xfrm rot="416244">
              <a:off x="9" y="1746"/>
              <a:ext cx="1771" cy="1741"/>
              <a:chOff x="41" y="2787"/>
              <a:chExt cx="902" cy="833"/>
            </a:xfrm>
          </p:grpSpPr>
          <p:sp>
            <p:nvSpPr>
              <p:cNvPr id="86026"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7"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8"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9"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0" name="Freeform 14"/>
              <p:cNvSpPr>
                <a:spLocks/>
              </p:cNvSpPr>
              <p:nvPr userDrawn="1"/>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nvGrpSpPr>
              <p:cNvPr id="86031" name="Group 15"/>
              <p:cNvGrpSpPr>
                <a:grpSpLocks/>
              </p:cNvGrpSpPr>
              <p:nvPr userDrawn="1"/>
            </p:nvGrpSpPr>
            <p:grpSpPr bwMode="auto">
              <a:xfrm rot="10886446" flipH="1">
                <a:off x="335" y="3251"/>
                <a:ext cx="608" cy="369"/>
                <a:chOff x="-366" y="1704"/>
                <a:chExt cx="608" cy="369"/>
              </a:xfrm>
            </p:grpSpPr>
            <p:sp>
              <p:nvSpPr>
                <p:cNvPr id="86032"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3"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4" name="Freeform 18"/>
                <p:cNvSpPr>
                  <a:spLocks/>
                </p:cNvSpPr>
                <p:nvPr userDrawn="1"/>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grpSp>
        <p:grpSp>
          <p:nvGrpSpPr>
            <p:cNvPr id="86035" name="Group 19"/>
            <p:cNvGrpSpPr>
              <a:grpSpLocks/>
            </p:cNvGrpSpPr>
            <p:nvPr/>
          </p:nvGrpSpPr>
          <p:grpSpPr bwMode="auto">
            <a:xfrm rot="-15351438">
              <a:off x="343" y="3854"/>
              <a:ext cx="392" cy="424"/>
              <a:chOff x="1727" y="866"/>
              <a:chExt cx="129" cy="157"/>
            </a:xfrm>
          </p:grpSpPr>
          <p:sp>
            <p:nvSpPr>
              <p:cNvPr id="86036" name="Freeform 2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7" name="Freeform 2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8"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grpSp>
          <p:nvGrpSpPr>
            <p:cNvPr id="86039" name="Group 23"/>
            <p:cNvGrpSpPr>
              <a:grpSpLocks/>
            </p:cNvGrpSpPr>
            <p:nvPr/>
          </p:nvGrpSpPr>
          <p:grpSpPr bwMode="auto">
            <a:xfrm rot="5003157">
              <a:off x="249" y="1102"/>
              <a:ext cx="412" cy="500"/>
              <a:chOff x="1727" y="866"/>
              <a:chExt cx="129" cy="157"/>
            </a:xfrm>
          </p:grpSpPr>
          <p:sp>
            <p:nvSpPr>
              <p:cNvPr id="86040"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1"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2"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grpSp>
          <p:nvGrpSpPr>
            <p:cNvPr id="86043" name="Group 27"/>
            <p:cNvGrpSpPr>
              <a:grpSpLocks/>
            </p:cNvGrpSpPr>
            <p:nvPr/>
          </p:nvGrpSpPr>
          <p:grpSpPr bwMode="auto">
            <a:xfrm>
              <a:off x="815" y="0"/>
              <a:ext cx="345" cy="367"/>
              <a:chOff x="1727" y="866"/>
              <a:chExt cx="129" cy="157"/>
            </a:xfrm>
          </p:grpSpPr>
          <p:sp>
            <p:nvSpPr>
              <p:cNvPr id="86044"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5"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6"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sp>
          <p:nvSpPr>
            <p:cNvPr id="86047"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8"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9"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0"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1"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2"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3"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4"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5"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6"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7"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8"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9"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60"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pic>
        <p:nvPicPr>
          <p:cNvPr id="86066" name="Picture 50" descr="Bia-anh-qua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999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iming>
    <p:tnLst>
      <p:par>
        <p:cTn id="1" dur="indefinite" restart="never" nodeType="tmRoot"/>
      </p:par>
    </p:tnLst>
  </p:timing>
  <p:txStyles>
    <p:titleStyle>
      <a:lvl1pPr algn="ctr" rtl="0" fontAlgn="base">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90800"/>
            <a:ext cx="9144000" cy="1905000"/>
          </a:xfrm>
          <a:prstGeom prst="rect">
            <a:avLst/>
          </a:prstGeom>
        </p:spPr>
      </p:pic>
    </p:spTree>
    <p:extLst>
      <p:ext uri="{BB962C8B-B14F-4D97-AF65-F5344CB8AC3E}">
        <p14:creationId xmlns:p14="http://schemas.microsoft.com/office/powerpoint/2010/main" val="194790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5" name="Text Box 29"/>
          <p:cNvSpPr txBox="1">
            <a:spLocks noChangeArrowheads="1"/>
          </p:cNvSpPr>
          <p:nvPr/>
        </p:nvSpPr>
        <p:spPr bwMode="auto">
          <a:xfrm>
            <a:off x="3124200" y="3124200"/>
            <a:ext cx="2895600" cy="7715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sz="4400" b="1">
                <a:solidFill>
                  <a:srgbClr val="FF0000"/>
                </a:solidFill>
              </a:rPr>
              <a:t>V = a x a x a</a:t>
            </a:r>
          </a:p>
        </p:txBody>
      </p:sp>
      <p:sp>
        <p:nvSpPr>
          <p:cNvPr id="55326" name="Text Box 30"/>
          <p:cNvSpPr txBox="1">
            <a:spLocks noChangeArrowheads="1"/>
          </p:cNvSpPr>
          <p:nvPr/>
        </p:nvSpPr>
        <p:spPr bwMode="auto">
          <a:xfrm>
            <a:off x="1219200" y="1600200"/>
            <a:ext cx="662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just" eaLnBrk="1" hangingPunct="1">
              <a:spcBef>
                <a:spcPct val="50000"/>
              </a:spcBef>
            </a:pPr>
            <a:r>
              <a:rPr lang="en-US" altLang="vi-VN" sz="2800" b="1">
                <a:solidFill>
                  <a:srgbClr val="0000FF"/>
                </a:solidFill>
                <a:latin typeface=".VnTime" panose="020B7200000000000000" pitchFamily="34" charset="0"/>
              </a:rPr>
              <a:t> </a:t>
            </a:r>
            <a:r>
              <a:rPr lang="en-US" altLang="vi-VN" sz="2800" b="1">
                <a:solidFill>
                  <a:srgbClr val="0000FF"/>
                </a:solidFill>
                <a:latin typeface="Times New Roman" panose="02020603050405020304" pitchFamily="18" charset="0"/>
              </a:rPr>
              <a:t>Muốn tính thể tích hình lập phương ta lấy cạnh nhân với cạnh rồi nhân với cạnh.</a:t>
            </a:r>
          </a:p>
        </p:txBody>
      </p:sp>
      <p:sp>
        <p:nvSpPr>
          <p:cNvPr id="9220" name="Text Box 25"/>
          <p:cNvSpPr txBox="1">
            <a:spLocks noChangeArrowheads="1"/>
          </p:cNvSpPr>
          <p:nvPr/>
        </p:nvSpPr>
        <p:spPr bwMode="auto">
          <a:xfrm>
            <a:off x="1066800" y="3276600"/>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u="sng">
                <a:latin typeface="Times New Roman" panose="02020603050405020304" pitchFamily="18" charset="0"/>
              </a:rPr>
              <a:t>Công thức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26"/>
                                        </p:tgtEl>
                                        <p:attrNameLst>
                                          <p:attrName>style.visibility</p:attrName>
                                        </p:attrNameLst>
                                      </p:cBhvr>
                                      <p:to>
                                        <p:strVal val="visible"/>
                                      </p:to>
                                    </p:set>
                                    <p:animEffect transition="in" filter="box(in)">
                                      <p:cBhvr>
                                        <p:cTn id="7" dur="2000"/>
                                        <p:tgtEl>
                                          <p:spTgt spid="55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5325"/>
                                        </p:tgtEl>
                                        <p:attrNameLst>
                                          <p:attrName>style.visibility</p:attrName>
                                        </p:attrNameLst>
                                      </p:cBhvr>
                                      <p:to>
                                        <p:strVal val="visible"/>
                                      </p:to>
                                    </p:set>
                                    <p:anim calcmode="lin" valueType="num">
                                      <p:cBhvr>
                                        <p:cTn id="17" dur="1000" fill="hold"/>
                                        <p:tgtEl>
                                          <p:spTgt spid="55325"/>
                                        </p:tgtEl>
                                        <p:attrNameLst>
                                          <p:attrName>ppt_w</p:attrName>
                                        </p:attrNameLst>
                                      </p:cBhvr>
                                      <p:tavLst>
                                        <p:tav tm="0">
                                          <p:val>
                                            <p:fltVal val="0"/>
                                          </p:val>
                                        </p:tav>
                                        <p:tav tm="100000">
                                          <p:val>
                                            <p:strVal val="#ppt_w"/>
                                          </p:val>
                                        </p:tav>
                                      </p:tavLst>
                                    </p:anim>
                                    <p:anim calcmode="lin" valueType="num">
                                      <p:cBhvr>
                                        <p:cTn id="18" dur="1000" fill="hold"/>
                                        <p:tgtEl>
                                          <p:spTgt spid="55325"/>
                                        </p:tgtEl>
                                        <p:attrNameLst>
                                          <p:attrName>ppt_h</p:attrName>
                                        </p:attrNameLst>
                                      </p:cBhvr>
                                      <p:tavLst>
                                        <p:tav tm="0">
                                          <p:val>
                                            <p:fltVal val="0"/>
                                          </p:val>
                                        </p:tav>
                                        <p:tav tm="100000">
                                          <p:val>
                                            <p:strVal val="#ppt_h"/>
                                          </p:val>
                                        </p:tav>
                                      </p:tavLst>
                                    </p:anim>
                                    <p:anim calcmode="lin" valueType="num">
                                      <p:cBhvr>
                                        <p:cTn id="19" dur="1000" fill="hold"/>
                                        <p:tgtEl>
                                          <p:spTgt spid="55325"/>
                                        </p:tgtEl>
                                        <p:attrNameLst>
                                          <p:attrName>style.rotation</p:attrName>
                                        </p:attrNameLst>
                                      </p:cBhvr>
                                      <p:tavLst>
                                        <p:tav tm="0">
                                          <p:val>
                                            <p:fltVal val="90"/>
                                          </p:val>
                                        </p:tav>
                                        <p:tav tm="100000">
                                          <p:val>
                                            <p:fltVal val="0"/>
                                          </p:val>
                                        </p:tav>
                                      </p:tavLst>
                                    </p:anim>
                                    <p:animEffect transition="in" filter="fade">
                                      <p:cBhvr>
                                        <p:cTn id="20" dur="1000"/>
                                        <p:tgtEl>
                                          <p:spTgt spid="55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5" grpId="0" animBg="1"/>
      <p:bldP spid="55326" grpId="0"/>
      <p:bldP spid="92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DFAD2"/>
        </a:solidFill>
        <a:effectLst/>
      </p:bgPr>
    </p:bg>
    <p:spTree>
      <p:nvGrpSpPr>
        <p:cNvPr id="1" name=""/>
        <p:cNvGrpSpPr/>
        <p:nvPr/>
      </p:nvGrpSpPr>
      <p:grpSpPr>
        <a:xfrm>
          <a:off x="0" y="0"/>
          <a:ext cx="0" cy="0"/>
          <a:chOff x="0" y="0"/>
          <a:chExt cx="0" cy="0"/>
        </a:xfrm>
      </p:grpSpPr>
      <p:sp>
        <p:nvSpPr>
          <p:cNvPr id="59467" name="Rectangle 7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59469" name="Rectangle 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4" name="Rounded Rectangle 3"/>
          <p:cNvSpPr/>
          <p:nvPr/>
        </p:nvSpPr>
        <p:spPr bwMode="auto">
          <a:xfrm>
            <a:off x="2819400" y="304800"/>
            <a:ext cx="4038600" cy="457200"/>
          </a:xfrm>
          <a:prstGeom prst="round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KIẾN THỨC CẦN NHỚ</a:t>
            </a:r>
            <a:endParaRPr kumimoji="0" lang="vi-VN"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endParaRPr>
          </a:p>
        </p:txBody>
      </p:sp>
      <p:sp>
        <p:nvSpPr>
          <p:cNvPr id="55" name="Rounded Rectangle 54"/>
          <p:cNvSpPr/>
          <p:nvPr/>
        </p:nvSpPr>
        <p:spPr bwMode="auto">
          <a:xfrm>
            <a:off x="228600" y="1066799"/>
            <a:ext cx="8686800" cy="2209802"/>
          </a:xfrm>
          <a:prstGeom prst="round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just" defTabSz="914400" rtl="0" eaLnBrk="0" fontAlgn="base" latinLnBrk="0" hangingPunct="0">
              <a:lnSpc>
                <a:spcPct val="100000"/>
              </a:lnSpc>
              <a:spcBef>
                <a:spcPts val="1800"/>
              </a:spcBef>
              <a:spcAft>
                <a:spcPct val="0"/>
              </a:spcAft>
              <a:buClrTx/>
              <a:buSzTx/>
              <a:buFontTx/>
              <a:buNone/>
              <a:tabLst/>
              <a:defRPr/>
            </a:pPr>
            <a:r>
              <a:rPr kumimoji="0" lang="en-US" sz="24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Muốn</a:t>
            </a:r>
            <a:r>
              <a:rPr kumimoji="0" lang="en-US" sz="2400" b="1"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tính thể tích hình lập phương, ta lấy cạnh nhân với cạnh rồi nhân với cạnh.</a:t>
            </a:r>
          </a:p>
          <a:p>
            <a:pPr marL="0" marR="0" lvl="0" indent="0" algn="ctr" defTabSz="914400" rtl="0" eaLnBrk="0" fontAlgn="base" latinLnBrk="0" hangingPunct="0">
              <a:lnSpc>
                <a:spcPct val="100000"/>
              </a:lnSpc>
              <a:spcBef>
                <a:spcPts val="1800"/>
              </a:spcBef>
              <a:spcAft>
                <a:spcPct val="0"/>
              </a:spcAft>
              <a:buClrTx/>
              <a:buSzTx/>
              <a:buFontTx/>
              <a:buNone/>
              <a:tabLst/>
              <a:defRPr/>
            </a:pPr>
            <a:r>
              <a:rPr lang="en-US" b="1" smtClean="0">
                <a:solidFill>
                  <a:srgbClr val="FFFFFF"/>
                </a:solidFill>
                <a:latin typeface="Times New Roman" panose="02020603050405020304" pitchFamily="18" charset="0"/>
              </a:rPr>
              <a:t>V = a x a x a </a:t>
            </a:r>
            <a:endParaRPr lang="en-US" b="1">
              <a:solidFill>
                <a:srgbClr val="FFFFFF"/>
              </a:solidFill>
              <a:latin typeface="Times New Roman" panose="02020603050405020304" pitchFamily="18" charset="0"/>
            </a:endParaRPr>
          </a:p>
          <a:p>
            <a:pPr lvl="0" algn="ctr" eaLnBrk="0" hangingPunct="0">
              <a:spcBef>
                <a:spcPts val="600"/>
              </a:spcBef>
              <a:defRPr/>
            </a:pPr>
            <a:r>
              <a:rPr lang="en-US" b="1">
                <a:solidFill>
                  <a:srgbClr val="FFFFFF"/>
                </a:solidFill>
                <a:latin typeface="Times New Roman" panose="02020603050405020304" pitchFamily="18" charset="0"/>
              </a:rPr>
              <a:t>(</a:t>
            </a:r>
            <a:r>
              <a:rPr lang="en-US" sz="2200" b="1" smtClean="0">
                <a:solidFill>
                  <a:srgbClr val="FFFFFF"/>
                </a:solidFill>
                <a:latin typeface="Times New Roman" panose="02020603050405020304" pitchFamily="18" charset="0"/>
              </a:rPr>
              <a:t>a là cạnh của hình lập phương</a:t>
            </a:r>
            <a:r>
              <a:rPr lang="en-US" b="1" smtClean="0">
                <a:solidFill>
                  <a:srgbClr val="FFFFFF"/>
                </a:solidFill>
                <a:latin typeface="Times New Roman" panose="02020603050405020304" pitchFamily="18" charset="0"/>
              </a:rPr>
              <a:t>)</a:t>
            </a:r>
            <a:endParaRPr lang="vi-VN" b="1">
              <a:solidFill>
                <a:srgbClr val="FFFFFF"/>
              </a:solidFill>
              <a:latin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endParaRPr kumimoji="0" lang="en-US" sz="2400" b="1" i="0" u="none" strike="noStrike" kern="1200" cap="none" spc="0" normalizeH="0" noProof="0" smtClean="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0" fontAlgn="base" latinLnBrk="0" hangingPunct="0">
              <a:lnSpc>
                <a:spcPct val="100000"/>
              </a:lnSpc>
              <a:spcBef>
                <a:spcPts val="1800"/>
              </a:spcBef>
              <a:spcAft>
                <a:spcPct val="0"/>
              </a:spcAft>
              <a:buClrTx/>
              <a:buSzTx/>
              <a:buFontTx/>
              <a:buNone/>
              <a:tabLst/>
              <a:defRPr/>
            </a:pPr>
            <a:endParaRPr kumimoji="0" lang="en-US" sz="2400" b="1" i="0" u="none" strike="noStrike" kern="1200" cap="none" spc="0" normalizeH="0" noProof="0" smtClean="0">
              <a:ln>
                <a:noFill/>
              </a:ln>
              <a:solidFill>
                <a:srgbClr val="FFFFFF"/>
              </a:solidFill>
              <a:effectLst/>
              <a:uLnTx/>
              <a:uFillTx/>
              <a:latin typeface="Times New Roman" panose="02020603050405020304" pitchFamily="18" charset="0"/>
              <a:ea typeface="+mn-ea"/>
              <a:cs typeface="+mn-cs"/>
            </a:endParaRPr>
          </a:p>
          <a:p>
            <a:pPr marL="0" marR="0" lvl="0" indent="0" algn="just" defTabSz="914400" rtl="0" eaLnBrk="0" fontAlgn="base" latinLnBrk="0" hangingPunct="0">
              <a:lnSpc>
                <a:spcPct val="100000"/>
              </a:lnSpc>
              <a:spcBef>
                <a:spcPts val="1800"/>
              </a:spcBef>
              <a:spcAft>
                <a:spcPct val="0"/>
              </a:spcAft>
              <a:buClrTx/>
              <a:buSzTx/>
              <a:buFontTx/>
              <a:buNone/>
              <a:tabLst/>
              <a:defRPr/>
            </a:pPr>
            <a:endParaRPr kumimoji="0" lang="vi-VN" sz="2400" b="1"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p:txBody>
      </p:sp>
      <p:grpSp>
        <p:nvGrpSpPr>
          <p:cNvPr id="9" name="Group 11"/>
          <p:cNvGrpSpPr>
            <a:grpSpLocks/>
          </p:cNvGrpSpPr>
          <p:nvPr/>
        </p:nvGrpSpPr>
        <p:grpSpPr bwMode="auto">
          <a:xfrm>
            <a:off x="3505200" y="3810000"/>
            <a:ext cx="2974196" cy="2468563"/>
            <a:chOff x="3269" y="1535"/>
            <a:chExt cx="2483" cy="2003"/>
          </a:xfrm>
        </p:grpSpPr>
        <p:grpSp>
          <p:nvGrpSpPr>
            <p:cNvPr id="10" name="Group 293"/>
            <p:cNvGrpSpPr>
              <a:grpSpLocks/>
            </p:cNvGrpSpPr>
            <p:nvPr/>
          </p:nvGrpSpPr>
          <p:grpSpPr bwMode="auto">
            <a:xfrm>
              <a:off x="3269" y="1535"/>
              <a:ext cx="1962" cy="1682"/>
              <a:chOff x="4571205" y="2894012"/>
              <a:chExt cx="3116285" cy="2669004"/>
            </a:xfrm>
          </p:grpSpPr>
          <p:cxnSp>
            <p:nvCxnSpPr>
              <p:cNvPr id="14" name="Straight Connector 16"/>
              <p:cNvCxnSpPr/>
              <p:nvPr/>
            </p:nvCxnSpPr>
            <p:spPr>
              <a:xfrm>
                <a:off x="5777591" y="2896056"/>
                <a:ext cx="1903867" cy="2043"/>
              </a:xfrm>
              <a:prstGeom prst="line">
                <a:avLst/>
              </a:prstGeom>
              <a:noFill/>
              <a:ln w="19050" cap="flat" cmpd="sng" algn="ctr">
                <a:solidFill>
                  <a:srgbClr val="FF0000"/>
                </a:solidFill>
                <a:prstDash val="solid"/>
              </a:ln>
              <a:effectLst/>
            </p:spPr>
          </p:cxnSp>
          <p:grpSp>
            <p:nvGrpSpPr>
              <p:cNvPr id="15" name="Group 288"/>
              <p:cNvGrpSpPr>
                <a:grpSpLocks/>
              </p:cNvGrpSpPr>
              <p:nvPr/>
            </p:nvGrpSpPr>
            <p:grpSpPr bwMode="auto">
              <a:xfrm>
                <a:off x="4571205" y="2894012"/>
                <a:ext cx="3116285" cy="2669004"/>
                <a:chOff x="4038599" y="2894012"/>
                <a:chExt cx="3116285" cy="2669004"/>
              </a:xfrm>
            </p:grpSpPr>
            <p:cxnSp>
              <p:nvCxnSpPr>
                <p:cNvPr id="16" name="Straight Connector 15"/>
                <p:cNvCxnSpPr/>
                <p:nvPr/>
              </p:nvCxnSpPr>
              <p:spPr>
                <a:xfrm rot="10800000" flipV="1">
                  <a:off x="4038600" y="2896056"/>
                  <a:ext cx="1207705" cy="837896"/>
                </a:xfrm>
                <a:prstGeom prst="line">
                  <a:avLst/>
                </a:prstGeom>
                <a:noFill/>
                <a:ln w="19050" cap="flat" cmpd="sng" algn="ctr">
                  <a:solidFill>
                    <a:srgbClr val="FF0000"/>
                  </a:solidFill>
                  <a:prstDash val="solid"/>
                </a:ln>
                <a:effectLst/>
              </p:spPr>
            </p:cxnSp>
            <p:cxnSp>
              <p:nvCxnSpPr>
                <p:cNvPr id="17" name="Straight Connector 16"/>
                <p:cNvCxnSpPr/>
                <p:nvPr/>
              </p:nvCxnSpPr>
              <p:spPr>
                <a:xfrm rot="10800000" flipV="1">
                  <a:off x="5946887" y="2896057"/>
                  <a:ext cx="1207997" cy="838026"/>
                </a:xfrm>
                <a:prstGeom prst="line">
                  <a:avLst/>
                </a:prstGeom>
                <a:noFill/>
                <a:ln w="19050" cap="flat" cmpd="sng" algn="ctr">
                  <a:solidFill>
                    <a:srgbClr val="FF0000"/>
                  </a:solidFill>
                  <a:prstDash val="solid"/>
                </a:ln>
                <a:effectLst/>
              </p:spPr>
            </p:cxnSp>
            <p:cxnSp>
              <p:nvCxnSpPr>
                <p:cNvPr id="18" name="Straight Connector 20"/>
                <p:cNvCxnSpPr/>
                <p:nvPr/>
              </p:nvCxnSpPr>
              <p:spPr>
                <a:xfrm>
                  <a:off x="4038600" y="3733952"/>
                  <a:ext cx="1906238" cy="2043"/>
                </a:xfrm>
                <a:prstGeom prst="line">
                  <a:avLst/>
                </a:prstGeom>
                <a:noFill/>
                <a:ln w="19050" cap="flat" cmpd="sng" algn="ctr">
                  <a:solidFill>
                    <a:srgbClr val="FF0000"/>
                  </a:solidFill>
                  <a:prstDash val="solid"/>
                </a:ln>
                <a:effectLst/>
              </p:spPr>
            </p:cxnSp>
            <p:cxnSp>
              <p:nvCxnSpPr>
                <p:cNvPr id="19" name="Straight Connector 18"/>
                <p:cNvCxnSpPr/>
                <p:nvPr/>
              </p:nvCxnSpPr>
              <p:spPr>
                <a:xfrm rot="5400000">
                  <a:off x="5031327" y="4649506"/>
                  <a:ext cx="1827021" cy="0"/>
                </a:xfrm>
                <a:prstGeom prst="line">
                  <a:avLst/>
                </a:prstGeom>
                <a:noFill/>
                <a:ln w="19050" cap="flat" cmpd="sng" algn="ctr">
                  <a:solidFill>
                    <a:srgbClr val="FF0000"/>
                  </a:solidFill>
                  <a:prstDash val="solid"/>
                </a:ln>
                <a:effectLst/>
              </p:spPr>
            </p:cxnSp>
            <p:cxnSp>
              <p:nvCxnSpPr>
                <p:cNvPr id="20" name="Straight Connector 19"/>
                <p:cNvCxnSpPr/>
                <p:nvPr/>
              </p:nvCxnSpPr>
              <p:spPr>
                <a:xfrm>
                  <a:off x="5244201" y="4721033"/>
                  <a:ext cx="1904133" cy="2044"/>
                </a:xfrm>
                <a:prstGeom prst="line">
                  <a:avLst/>
                </a:prstGeom>
                <a:noFill/>
                <a:ln w="19050" cap="flat" cmpd="sng" algn="ctr">
                  <a:solidFill>
                    <a:srgbClr val="FF0000"/>
                  </a:solidFill>
                  <a:prstDash val="dash"/>
                </a:ln>
                <a:effectLst/>
              </p:spPr>
            </p:cxnSp>
            <p:cxnSp>
              <p:nvCxnSpPr>
                <p:cNvPr id="21" name="Straight Connector 20"/>
                <p:cNvCxnSpPr/>
                <p:nvPr/>
              </p:nvCxnSpPr>
              <p:spPr>
                <a:xfrm rot="10800000" flipV="1">
                  <a:off x="4038600" y="4723077"/>
                  <a:ext cx="1207705" cy="837896"/>
                </a:xfrm>
                <a:prstGeom prst="line">
                  <a:avLst/>
                </a:prstGeom>
                <a:noFill/>
                <a:ln w="19050" cap="flat" cmpd="sng" algn="ctr">
                  <a:solidFill>
                    <a:srgbClr val="FF0000"/>
                  </a:solidFill>
                  <a:prstDash val="dash"/>
                </a:ln>
                <a:effectLst/>
              </p:spPr>
            </p:cxnSp>
            <p:cxnSp>
              <p:nvCxnSpPr>
                <p:cNvPr id="22" name="Straight Connector 21"/>
                <p:cNvCxnSpPr/>
                <p:nvPr/>
              </p:nvCxnSpPr>
              <p:spPr>
                <a:xfrm rot="10800000" flipV="1">
                  <a:off x="5944838" y="4723077"/>
                  <a:ext cx="1207705" cy="837896"/>
                </a:xfrm>
                <a:prstGeom prst="line">
                  <a:avLst/>
                </a:prstGeom>
                <a:noFill/>
                <a:ln w="19050" cap="flat" cmpd="sng" algn="ctr">
                  <a:solidFill>
                    <a:srgbClr val="FF0000"/>
                  </a:solidFill>
                  <a:prstDash val="solid"/>
                </a:ln>
                <a:effectLst/>
              </p:spPr>
            </p:cxnSp>
            <p:cxnSp>
              <p:nvCxnSpPr>
                <p:cNvPr id="23" name="Straight Connector 22"/>
                <p:cNvCxnSpPr/>
                <p:nvPr/>
              </p:nvCxnSpPr>
              <p:spPr>
                <a:xfrm>
                  <a:off x="4038600" y="5560973"/>
                  <a:ext cx="1906238" cy="2043"/>
                </a:xfrm>
                <a:prstGeom prst="line">
                  <a:avLst/>
                </a:prstGeom>
                <a:noFill/>
                <a:ln w="19050" cap="flat" cmpd="sng" algn="ctr">
                  <a:solidFill>
                    <a:srgbClr val="FF0000"/>
                  </a:solidFill>
                  <a:prstDash val="solid"/>
                </a:ln>
                <a:effectLst/>
              </p:spPr>
            </p:cxnSp>
            <p:cxnSp>
              <p:nvCxnSpPr>
                <p:cNvPr id="24" name="Straight Connector 23"/>
                <p:cNvCxnSpPr/>
                <p:nvPr/>
              </p:nvCxnSpPr>
              <p:spPr>
                <a:xfrm rot="5400000">
                  <a:off x="6235876" y="3808515"/>
                  <a:ext cx="1827021" cy="2105"/>
                </a:xfrm>
                <a:prstGeom prst="line">
                  <a:avLst/>
                </a:prstGeom>
                <a:noFill/>
                <a:ln w="19050" cap="flat" cmpd="sng" algn="ctr">
                  <a:solidFill>
                    <a:srgbClr val="FF0000"/>
                  </a:solidFill>
                  <a:prstDash val="solid"/>
                </a:ln>
                <a:effectLst/>
              </p:spPr>
            </p:cxnSp>
            <p:cxnSp>
              <p:nvCxnSpPr>
                <p:cNvPr id="25" name="Straight Connector 24"/>
                <p:cNvCxnSpPr/>
                <p:nvPr/>
              </p:nvCxnSpPr>
              <p:spPr>
                <a:xfrm rot="5400000">
                  <a:off x="3126141" y="4646411"/>
                  <a:ext cx="1827021" cy="2105"/>
                </a:xfrm>
                <a:prstGeom prst="line">
                  <a:avLst/>
                </a:prstGeom>
                <a:noFill/>
                <a:ln w="19050" cap="flat" cmpd="sng" algn="ctr">
                  <a:solidFill>
                    <a:srgbClr val="FF0000"/>
                  </a:solidFill>
                  <a:prstDash val="solid"/>
                </a:ln>
                <a:effectLst/>
              </p:spPr>
            </p:cxnSp>
            <p:cxnSp>
              <p:nvCxnSpPr>
                <p:cNvPr id="26" name="Straight Connector 25"/>
                <p:cNvCxnSpPr/>
                <p:nvPr/>
              </p:nvCxnSpPr>
              <p:spPr>
                <a:xfrm rot="5400000">
                  <a:off x="4331743" y="3806471"/>
                  <a:ext cx="1827021" cy="2103"/>
                </a:xfrm>
                <a:prstGeom prst="line">
                  <a:avLst/>
                </a:prstGeom>
                <a:noFill/>
                <a:ln w="19050" cap="flat" cmpd="sng" algn="ctr">
                  <a:solidFill>
                    <a:srgbClr val="FF0000"/>
                  </a:solidFill>
                  <a:prstDash val="dash"/>
                </a:ln>
                <a:effectLst/>
              </p:spPr>
            </p:cxnSp>
          </p:grpSp>
        </p:grpSp>
        <p:sp>
          <p:nvSpPr>
            <p:cNvPr id="11" name="TextBox 13"/>
            <p:cNvSpPr txBox="1">
              <a:spLocks noChangeArrowheads="1"/>
            </p:cNvSpPr>
            <p:nvPr/>
          </p:nvSpPr>
          <p:spPr bwMode="auto">
            <a:xfrm rot="-2316680">
              <a:off x="4759" y="2860"/>
              <a:ext cx="529"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a:t>
              </a:r>
            </a:p>
          </p:txBody>
        </p:sp>
        <p:sp>
          <p:nvSpPr>
            <p:cNvPr id="12" name="TextBox 14"/>
            <p:cNvSpPr txBox="1">
              <a:spLocks noChangeArrowheads="1"/>
            </p:cNvSpPr>
            <p:nvPr/>
          </p:nvSpPr>
          <p:spPr bwMode="auto">
            <a:xfrm>
              <a:off x="5225" y="1809"/>
              <a:ext cx="52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a:t>
              </a:r>
            </a:p>
          </p:txBody>
        </p:sp>
        <p:sp>
          <p:nvSpPr>
            <p:cNvPr id="13" name="TextBox 15"/>
            <p:cNvSpPr txBox="1">
              <a:spLocks noChangeArrowheads="1"/>
            </p:cNvSpPr>
            <p:nvPr/>
          </p:nvSpPr>
          <p:spPr bwMode="auto">
            <a:xfrm>
              <a:off x="3714" y="3216"/>
              <a:ext cx="52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23112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0" name="Text Box 202"/>
          <p:cNvSpPr txBox="1">
            <a:spLocks noChangeArrowheads="1"/>
          </p:cNvSpPr>
          <p:nvPr/>
        </p:nvSpPr>
        <p:spPr bwMode="auto">
          <a:xfrm>
            <a:off x="800100" y="5334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spcBef>
                <a:spcPct val="50000"/>
              </a:spcBef>
            </a:pPr>
            <a:r>
              <a:rPr lang="en-US" altLang="vi-VN">
                <a:solidFill>
                  <a:srgbClr val="0066FF"/>
                </a:solidFill>
                <a:latin typeface="Arial" panose="020B0604020202020204" pitchFamily="34" charset="0"/>
              </a:rPr>
              <a:t>Em hãy nêu cách tính thể tích hình hộp chữ </a:t>
            </a:r>
            <a:r>
              <a:rPr lang="en-US" altLang="vi-VN" smtClean="0">
                <a:solidFill>
                  <a:srgbClr val="0066FF"/>
                </a:solidFill>
                <a:latin typeface="Arial" panose="020B0604020202020204" pitchFamily="34" charset="0"/>
              </a:rPr>
              <a:t>nhật ?</a:t>
            </a:r>
            <a:endParaRPr lang="en-US" altLang="vi-VN">
              <a:solidFill>
                <a:srgbClr val="0066FF"/>
              </a:solidFill>
              <a:latin typeface="Arial" panose="020B0604020202020204" pitchFamily="34" charset="0"/>
            </a:endParaRPr>
          </a:p>
        </p:txBody>
      </p:sp>
      <p:sp>
        <p:nvSpPr>
          <p:cNvPr id="17611" name="Text Box 203"/>
          <p:cNvSpPr txBox="1">
            <a:spLocks noChangeArrowheads="1"/>
          </p:cNvSpPr>
          <p:nvPr/>
        </p:nvSpPr>
        <p:spPr bwMode="auto">
          <a:xfrm>
            <a:off x="647700" y="2519953"/>
            <a:ext cx="7848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spcBef>
                <a:spcPct val="50000"/>
              </a:spcBef>
            </a:pPr>
            <a:r>
              <a:rPr lang="en-US" altLang="vi-VN" sz="2800" b="1" u="sng">
                <a:solidFill>
                  <a:srgbClr val="FF0000"/>
                </a:solidFill>
              </a:rPr>
              <a:t>Bµi lµm</a:t>
            </a:r>
          </a:p>
          <a:p>
            <a:pPr eaLnBrk="1" hangingPunct="1">
              <a:spcBef>
                <a:spcPct val="50000"/>
              </a:spcBef>
            </a:pPr>
            <a:r>
              <a:rPr lang="en-US" altLang="vi-VN" sz="2800"/>
              <a:t>                              ThÓ tÝch h×nh hép ch÷ nhËt lµ: </a:t>
            </a:r>
          </a:p>
          <a:p>
            <a:pPr algn="ctr" eaLnBrk="1" hangingPunct="1">
              <a:spcBef>
                <a:spcPct val="50000"/>
              </a:spcBef>
            </a:pPr>
            <a:r>
              <a:rPr lang="en-US" altLang="vi-VN" sz="2800">
                <a:solidFill>
                  <a:srgbClr val="0000CC"/>
                </a:solidFill>
              </a:rPr>
              <a:t>5 x 2 x 4 = 40 (cm</a:t>
            </a:r>
            <a:r>
              <a:rPr lang="en-US" altLang="vi-VN" sz="2800" baseline="30000">
                <a:solidFill>
                  <a:srgbClr val="0000CC"/>
                </a:solidFill>
              </a:rPr>
              <a:t>3</a:t>
            </a:r>
            <a:r>
              <a:rPr lang="en-US" altLang="vi-VN" sz="2800">
                <a:solidFill>
                  <a:srgbClr val="0000CC"/>
                </a:solidFill>
              </a:rPr>
              <a:t>)</a:t>
            </a:r>
          </a:p>
          <a:p>
            <a:pPr algn="ctr" eaLnBrk="1" hangingPunct="1">
              <a:spcBef>
                <a:spcPct val="50000"/>
              </a:spcBef>
            </a:pPr>
            <a:r>
              <a:rPr lang="en-US" altLang="vi-VN" sz="2800" smtClean="0"/>
              <a:t>		§¸</a:t>
            </a:r>
            <a:r>
              <a:rPr lang="en-US" altLang="vi-VN" sz="2800"/>
              <a:t>p sè: </a:t>
            </a:r>
            <a:r>
              <a:rPr lang="en-US" altLang="vi-VN" sz="2800">
                <a:solidFill>
                  <a:srgbClr val="0000CC"/>
                </a:solidFill>
              </a:rPr>
              <a:t>40cm</a:t>
            </a:r>
            <a:r>
              <a:rPr lang="en-US" altLang="vi-VN" sz="2800" baseline="30000">
                <a:solidFill>
                  <a:srgbClr val="0000CC"/>
                </a:solidFill>
              </a:rPr>
              <a:t>3</a:t>
            </a:r>
            <a:endParaRPr lang="en-US" altLang="vi-VN" sz="2800">
              <a:solidFill>
                <a:srgbClr val="0000CC"/>
              </a:solidFill>
            </a:endParaRPr>
          </a:p>
        </p:txBody>
      </p:sp>
      <p:sp>
        <p:nvSpPr>
          <p:cNvPr id="3076" name="Text Box 207"/>
          <p:cNvSpPr txBox="1">
            <a:spLocks noChangeArrowheads="1"/>
          </p:cNvSpPr>
          <p:nvPr/>
        </p:nvSpPr>
        <p:spPr bwMode="auto">
          <a:xfrm>
            <a:off x="3429000" y="535565"/>
            <a:ext cx="2590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lnSpc>
                <a:spcPct val="150000"/>
              </a:lnSpc>
              <a:spcBef>
                <a:spcPct val="50000"/>
              </a:spcBef>
            </a:pPr>
            <a:r>
              <a:rPr lang="en-US" altLang="vi-VN" sz="2800" b="1" smtClean="0">
                <a:latin typeface="Times New Roman" panose="02020603050405020304" pitchFamily="18" charset="0"/>
              </a:rPr>
              <a:t>Kiểm </a:t>
            </a:r>
            <a:r>
              <a:rPr lang="en-US" altLang="vi-VN" sz="2800" b="1">
                <a:latin typeface="Times New Roman" panose="02020603050405020304" pitchFamily="18" charset="0"/>
              </a:rPr>
              <a:t>tra bài </a:t>
            </a:r>
            <a:r>
              <a:rPr lang="en-US" altLang="vi-VN" sz="2800" b="1" smtClean="0">
                <a:latin typeface="Times New Roman" panose="02020603050405020304" pitchFamily="18" charset="0"/>
              </a:rPr>
              <a:t>cũ</a:t>
            </a:r>
            <a:endParaRPr lang="en-US" altLang="vi-VN" sz="2800">
              <a:solidFill>
                <a:srgbClr val="FF0000"/>
              </a:solidFill>
              <a:latin typeface="Times New Roman" panose="02020603050405020304" pitchFamily="18" charset="0"/>
            </a:endParaRPr>
          </a:p>
        </p:txBody>
      </p:sp>
      <p:sp>
        <p:nvSpPr>
          <p:cNvPr id="17616" name="Text Box 208"/>
          <p:cNvSpPr txBox="1">
            <a:spLocks noChangeArrowheads="1"/>
          </p:cNvSpPr>
          <p:nvPr/>
        </p:nvSpPr>
        <p:spPr bwMode="auto">
          <a:xfrm>
            <a:off x="228600" y="149629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a:latin typeface="Times New Roman" panose="02020603050405020304" pitchFamily="18" charset="0"/>
              </a:rPr>
              <a:t>Tính thể tích hình hộp chữ nhật có chiều dài là: 5cm; chiều rộng 2cm; và chiều cao 4cm.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616"/>
                                        </p:tgtEl>
                                        <p:attrNameLst>
                                          <p:attrName>style.visibility</p:attrName>
                                        </p:attrNameLst>
                                      </p:cBhvr>
                                      <p:to>
                                        <p:strVal val="visible"/>
                                      </p:to>
                                    </p:set>
                                    <p:animEffect transition="in" filter="box(in)">
                                      <p:cBhvr>
                                        <p:cTn id="7" dur="500"/>
                                        <p:tgtEl>
                                          <p:spTgt spid="17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611"/>
                                        </p:tgtEl>
                                        <p:attrNameLst>
                                          <p:attrName>style.visibility</p:attrName>
                                        </p:attrNameLst>
                                      </p:cBhvr>
                                      <p:to>
                                        <p:strVal val="visible"/>
                                      </p:to>
                                    </p:set>
                                    <p:animEffect transition="in" filter="box(in)">
                                      <p:cBhvr>
                                        <p:cTn id="12" dur="500"/>
                                        <p:tgtEl>
                                          <p:spTgt spid="176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610"/>
                                        </p:tgtEl>
                                        <p:attrNameLst>
                                          <p:attrName>style.visibility</p:attrName>
                                        </p:attrNameLst>
                                      </p:cBhvr>
                                      <p:to>
                                        <p:strVal val="visible"/>
                                      </p:to>
                                    </p:set>
                                    <p:animEffect transition="in" filter="box(in)">
                                      <p:cBhvr>
                                        <p:cTn id="17" dur="500"/>
                                        <p:tgtEl>
                                          <p:spTgt spid="17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0" grpId="0"/>
      <p:bldP spid="17611" grpId="0"/>
      <p:bldP spid="176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a:spLocks noChangeArrowheads="1"/>
          </p:cNvSpPr>
          <p:nvPr/>
        </p:nvSpPr>
        <p:spPr bwMode="auto">
          <a:xfrm>
            <a:off x="381000" y="1752600"/>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1E03BD"/>
                </a:solidFill>
                <a:latin typeface="Arial" panose="020B0604020202020204" pitchFamily="34" charset="0"/>
                <a:cs typeface="Arial" panose="020B0604020202020204" pitchFamily="34" charset="0"/>
              </a:rPr>
              <a:t>Số hình lập phương 1cm</a:t>
            </a:r>
            <a:r>
              <a:rPr lang="en-US" altLang="vi-VN" baseline="30000">
                <a:solidFill>
                  <a:srgbClr val="1E03BD"/>
                </a:solidFill>
                <a:latin typeface="Arial" panose="020B0604020202020204" pitchFamily="34" charset="0"/>
                <a:cs typeface="Arial" panose="020B0604020202020204" pitchFamily="34" charset="0"/>
              </a:rPr>
              <a:t>3</a:t>
            </a:r>
            <a:r>
              <a:rPr lang="en-US" altLang="vi-VN">
                <a:solidFill>
                  <a:srgbClr val="1E03BD"/>
                </a:solidFill>
                <a:latin typeface="Arial" panose="020B0604020202020204" pitchFamily="34" charset="0"/>
                <a:cs typeface="Arial" panose="020B0604020202020204" pitchFamily="34" charset="0"/>
              </a:rPr>
              <a:t> ở m</a:t>
            </a:r>
            <a:r>
              <a:rPr lang="en-US" altLang="vi-VN">
                <a:solidFill>
                  <a:srgbClr val="1E03BD"/>
                </a:solidFill>
                <a:latin typeface="Times New Roman" panose="02020603050405020304" pitchFamily="18" charset="0"/>
                <a:cs typeface="Arial" panose="020B0604020202020204" pitchFamily="34" charset="0"/>
              </a:rPr>
              <a:t>ột</a:t>
            </a:r>
            <a:r>
              <a:rPr lang="en-US" altLang="vi-VN">
                <a:solidFill>
                  <a:srgbClr val="1E03BD"/>
                </a:solidFill>
                <a:latin typeface="Arial" panose="020B0604020202020204" pitchFamily="34" charset="0"/>
                <a:cs typeface="Arial" panose="020B0604020202020204" pitchFamily="34" charset="0"/>
              </a:rPr>
              <a:t> lớp có là:</a:t>
            </a:r>
          </a:p>
          <a:p>
            <a:pPr eaLnBrk="1" hangingPunct="1"/>
            <a:r>
              <a:rPr lang="en-US" altLang="vi-VN">
                <a:solidFill>
                  <a:srgbClr val="1E03BD"/>
                </a:solidFill>
                <a:latin typeface="Arial" panose="020B0604020202020204" pitchFamily="34" charset="0"/>
                <a:cs typeface="Arial" panose="020B0604020202020204" pitchFamily="34" charset="0"/>
              </a:rPr>
              <a:t>         </a:t>
            </a:r>
            <a:r>
              <a:rPr lang="en-US" altLang="vi-VN">
                <a:solidFill>
                  <a:srgbClr val="FF0000"/>
                </a:solidFill>
                <a:latin typeface="Arial" panose="020B0604020202020204" pitchFamily="34" charset="0"/>
                <a:cs typeface="Arial" panose="020B0604020202020204" pitchFamily="34" charset="0"/>
              </a:rPr>
              <a:t>3 x 3 = 9 (hình)</a:t>
            </a:r>
          </a:p>
        </p:txBody>
      </p:sp>
      <p:sp>
        <p:nvSpPr>
          <p:cNvPr id="74" name="TextBox 73"/>
          <p:cNvSpPr txBox="1">
            <a:spLocks noChangeArrowheads="1"/>
          </p:cNvSpPr>
          <p:nvPr/>
        </p:nvSpPr>
        <p:spPr bwMode="auto">
          <a:xfrm>
            <a:off x="381000" y="26670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1E03BD"/>
                </a:solidFill>
                <a:latin typeface="Arial" panose="020B0604020202020204" pitchFamily="34" charset="0"/>
                <a:cs typeface="Arial" panose="020B0604020202020204" pitchFamily="34" charset="0"/>
              </a:rPr>
              <a:t>Số  hình lập phương cả 3 lớp là:</a:t>
            </a:r>
          </a:p>
          <a:p>
            <a:pPr eaLnBrk="1" hangingPunct="1"/>
            <a:r>
              <a:rPr lang="en-US" altLang="vi-VN">
                <a:solidFill>
                  <a:srgbClr val="1E03BD"/>
                </a:solidFill>
                <a:latin typeface="Arial" panose="020B0604020202020204" pitchFamily="34" charset="0"/>
                <a:cs typeface="Arial" panose="020B0604020202020204" pitchFamily="34" charset="0"/>
              </a:rPr>
              <a:t>         </a:t>
            </a:r>
            <a:r>
              <a:rPr lang="en-US" altLang="vi-VN">
                <a:solidFill>
                  <a:srgbClr val="FF0000"/>
                </a:solidFill>
                <a:latin typeface="Arial" panose="020B0604020202020204" pitchFamily="34" charset="0"/>
                <a:cs typeface="Arial" panose="020B0604020202020204" pitchFamily="34" charset="0"/>
              </a:rPr>
              <a:t>3 x 3 x 3 = 27 (hình)</a:t>
            </a:r>
          </a:p>
        </p:txBody>
      </p:sp>
      <p:sp>
        <p:nvSpPr>
          <p:cNvPr id="62473" name="Text Box 9"/>
          <p:cNvSpPr txBox="1">
            <a:spLocks noChangeArrowheads="1"/>
          </p:cNvSpPr>
          <p:nvPr/>
        </p:nvSpPr>
        <p:spPr bwMode="auto">
          <a:xfrm>
            <a:off x="228600" y="8382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sz="2800">
                <a:latin typeface="Arial" panose="020B0604020202020204" pitchFamily="34" charset="0"/>
                <a:cs typeface="Arial" panose="020B0604020202020204" pitchFamily="34" charset="0"/>
              </a:rPr>
              <a:t>a) Ví dụ: Tính thể tích hình lập phương có cạnh 3cm.</a:t>
            </a:r>
          </a:p>
        </p:txBody>
      </p:sp>
      <p:grpSp>
        <p:nvGrpSpPr>
          <p:cNvPr id="2" name="Group 10"/>
          <p:cNvGrpSpPr>
            <a:grpSpLocks/>
          </p:cNvGrpSpPr>
          <p:nvPr/>
        </p:nvGrpSpPr>
        <p:grpSpPr bwMode="auto">
          <a:xfrm>
            <a:off x="5638800" y="3086100"/>
            <a:ext cx="2667000" cy="2921000"/>
            <a:chOff x="1152" y="672"/>
            <a:chExt cx="1680" cy="1840"/>
          </a:xfrm>
        </p:grpSpPr>
        <p:sp>
          <p:nvSpPr>
            <p:cNvPr id="4147" name="Line 11"/>
            <p:cNvSpPr>
              <a:spLocks noChangeShapeType="1"/>
            </p:cNvSpPr>
            <p:nvPr/>
          </p:nvSpPr>
          <p:spPr bwMode="auto">
            <a:xfrm>
              <a:off x="1728" y="672"/>
              <a:ext cx="0" cy="1248"/>
            </a:xfrm>
            <a:prstGeom prst="line">
              <a:avLst/>
            </a:prstGeom>
            <a:noFill/>
            <a:ln w="952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48" name="Line 12"/>
            <p:cNvSpPr>
              <a:spLocks noChangeShapeType="1"/>
            </p:cNvSpPr>
            <p:nvPr/>
          </p:nvSpPr>
          <p:spPr bwMode="auto">
            <a:xfrm flipH="1">
              <a:off x="1152" y="1936"/>
              <a:ext cx="576" cy="576"/>
            </a:xfrm>
            <a:prstGeom prst="line">
              <a:avLst/>
            </a:prstGeom>
            <a:noFill/>
            <a:ln w="952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49" name="Line 13"/>
            <p:cNvSpPr>
              <a:spLocks noChangeShapeType="1"/>
            </p:cNvSpPr>
            <p:nvPr/>
          </p:nvSpPr>
          <p:spPr bwMode="auto">
            <a:xfrm>
              <a:off x="1728" y="1920"/>
              <a:ext cx="1104" cy="0"/>
            </a:xfrm>
            <a:prstGeom prst="line">
              <a:avLst/>
            </a:prstGeom>
            <a:noFill/>
            <a:ln w="9525">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62478" name="Rectangle 14"/>
          <p:cNvSpPr>
            <a:spLocks noChangeArrowheads="1"/>
          </p:cNvSpPr>
          <p:nvPr/>
        </p:nvSpPr>
        <p:spPr bwMode="auto">
          <a:xfrm>
            <a:off x="6254750" y="47148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79" name="Rectangle 15"/>
          <p:cNvSpPr>
            <a:spLocks noChangeArrowheads="1"/>
          </p:cNvSpPr>
          <p:nvPr/>
        </p:nvSpPr>
        <p:spPr bwMode="auto">
          <a:xfrm>
            <a:off x="5940425" y="50196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0" name="Rectangle 16"/>
          <p:cNvSpPr>
            <a:spLocks noChangeArrowheads="1"/>
          </p:cNvSpPr>
          <p:nvPr/>
        </p:nvSpPr>
        <p:spPr bwMode="auto">
          <a:xfrm>
            <a:off x="5635625" y="53244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1" name="Rectangle 17"/>
          <p:cNvSpPr>
            <a:spLocks noChangeArrowheads="1"/>
          </p:cNvSpPr>
          <p:nvPr/>
        </p:nvSpPr>
        <p:spPr bwMode="auto">
          <a:xfrm>
            <a:off x="6826250" y="47148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2" name="Rectangle 18"/>
          <p:cNvSpPr>
            <a:spLocks noChangeArrowheads="1"/>
          </p:cNvSpPr>
          <p:nvPr/>
        </p:nvSpPr>
        <p:spPr bwMode="auto">
          <a:xfrm>
            <a:off x="6521450" y="50196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3" name="Rectangle 19"/>
          <p:cNvSpPr>
            <a:spLocks noChangeArrowheads="1"/>
          </p:cNvSpPr>
          <p:nvPr/>
        </p:nvSpPr>
        <p:spPr bwMode="auto">
          <a:xfrm>
            <a:off x="6216650" y="53244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4" name="Rectangle 20"/>
          <p:cNvSpPr>
            <a:spLocks noChangeArrowheads="1"/>
          </p:cNvSpPr>
          <p:nvPr/>
        </p:nvSpPr>
        <p:spPr bwMode="auto">
          <a:xfrm>
            <a:off x="7407275" y="47148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endParaRPr lang="vi-VN" altLang="vi-VN" sz="1600">
              <a:latin typeface=".VnArial" panose="020B7200000000000000" pitchFamily="34" charset="0"/>
            </a:endParaRPr>
          </a:p>
        </p:txBody>
      </p:sp>
      <p:sp>
        <p:nvSpPr>
          <p:cNvPr id="62485" name="Rectangle 21"/>
          <p:cNvSpPr>
            <a:spLocks noChangeArrowheads="1"/>
          </p:cNvSpPr>
          <p:nvPr/>
        </p:nvSpPr>
        <p:spPr bwMode="auto">
          <a:xfrm>
            <a:off x="7102475" y="50196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6" name="Rectangle 22"/>
          <p:cNvSpPr>
            <a:spLocks noChangeArrowheads="1"/>
          </p:cNvSpPr>
          <p:nvPr/>
        </p:nvSpPr>
        <p:spPr bwMode="auto">
          <a:xfrm>
            <a:off x="6797675" y="53244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7" name="Rectangle 23"/>
          <p:cNvSpPr>
            <a:spLocks noChangeArrowheads="1"/>
          </p:cNvSpPr>
          <p:nvPr/>
        </p:nvSpPr>
        <p:spPr bwMode="auto">
          <a:xfrm>
            <a:off x="4521200" y="534670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sz="1400" b="1">
                <a:solidFill>
                  <a:srgbClr val="FFFFFF"/>
                </a:solidFill>
                <a:latin typeface=".VnArial" panose="020B7200000000000000" pitchFamily="34" charset="0"/>
              </a:rPr>
              <a:t> 1 cm</a:t>
            </a:r>
            <a:r>
              <a:rPr lang="en-US" altLang="vi-VN" sz="1400" b="1" baseline="30000">
                <a:solidFill>
                  <a:srgbClr val="FFFFFF"/>
                </a:solidFill>
                <a:latin typeface=".VnArial" panose="020B7200000000000000" pitchFamily="34" charset="0"/>
              </a:rPr>
              <a:t>3</a:t>
            </a:r>
          </a:p>
        </p:txBody>
      </p:sp>
      <p:sp>
        <p:nvSpPr>
          <p:cNvPr id="62488" name="Rectangle 24"/>
          <p:cNvSpPr>
            <a:spLocks noChangeArrowheads="1"/>
          </p:cNvSpPr>
          <p:nvPr/>
        </p:nvSpPr>
        <p:spPr bwMode="auto">
          <a:xfrm>
            <a:off x="6254750" y="404812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89" name="Rectangle 25"/>
          <p:cNvSpPr>
            <a:spLocks noChangeArrowheads="1"/>
          </p:cNvSpPr>
          <p:nvPr/>
        </p:nvSpPr>
        <p:spPr bwMode="auto">
          <a:xfrm>
            <a:off x="5940425" y="435292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0" name="Rectangle 26"/>
          <p:cNvSpPr>
            <a:spLocks noChangeArrowheads="1"/>
          </p:cNvSpPr>
          <p:nvPr/>
        </p:nvSpPr>
        <p:spPr bwMode="auto">
          <a:xfrm>
            <a:off x="5635625" y="465772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1" name="Rectangle 27"/>
          <p:cNvSpPr>
            <a:spLocks noChangeArrowheads="1"/>
          </p:cNvSpPr>
          <p:nvPr/>
        </p:nvSpPr>
        <p:spPr bwMode="auto">
          <a:xfrm>
            <a:off x="6826250" y="404812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2" name="Rectangle 28"/>
          <p:cNvSpPr>
            <a:spLocks noChangeArrowheads="1"/>
          </p:cNvSpPr>
          <p:nvPr/>
        </p:nvSpPr>
        <p:spPr bwMode="auto">
          <a:xfrm>
            <a:off x="6521450" y="435292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3" name="Rectangle 29"/>
          <p:cNvSpPr>
            <a:spLocks noChangeArrowheads="1"/>
          </p:cNvSpPr>
          <p:nvPr/>
        </p:nvSpPr>
        <p:spPr bwMode="auto">
          <a:xfrm>
            <a:off x="6216650" y="465772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4" name="Rectangle 30"/>
          <p:cNvSpPr>
            <a:spLocks noChangeArrowheads="1"/>
          </p:cNvSpPr>
          <p:nvPr/>
        </p:nvSpPr>
        <p:spPr bwMode="auto">
          <a:xfrm>
            <a:off x="7407275" y="404812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endParaRPr lang="vi-VN" altLang="vi-VN" sz="1600">
              <a:latin typeface=".VnArial" panose="020B7200000000000000" pitchFamily="34" charset="0"/>
            </a:endParaRPr>
          </a:p>
        </p:txBody>
      </p:sp>
      <p:sp>
        <p:nvSpPr>
          <p:cNvPr id="62495" name="Rectangle 31"/>
          <p:cNvSpPr>
            <a:spLocks noChangeArrowheads="1"/>
          </p:cNvSpPr>
          <p:nvPr/>
        </p:nvSpPr>
        <p:spPr bwMode="auto">
          <a:xfrm>
            <a:off x="7102475" y="435292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6" name="Rectangle 32"/>
          <p:cNvSpPr>
            <a:spLocks noChangeArrowheads="1"/>
          </p:cNvSpPr>
          <p:nvPr/>
        </p:nvSpPr>
        <p:spPr bwMode="auto">
          <a:xfrm>
            <a:off x="6797675" y="465772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7" name="Rectangle 33"/>
          <p:cNvSpPr>
            <a:spLocks noChangeArrowheads="1"/>
          </p:cNvSpPr>
          <p:nvPr/>
        </p:nvSpPr>
        <p:spPr bwMode="auto">
          <a:xfrm>
            <a:off x="6245225" y="337820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8" name="Rectangle 34"/>
          <p:cNvSpPr>
            <a:spLocks noChangeArrowheads="1"/>
          </p:cNvSpPr>
          <p:nvPr/>
        </p:nvSpPr>
        <p:spPr bwMode="auto">
          <a:xfrm>
            <a:off x="5940425" y="36861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499" name="Rectangle 35"/>
          <p:cNvSpPr>
            <a:spLocks noChangeArrowheads="1"/>
          </p:cNvSpPr>
          <p:nvPr/>
        </p:nvSpPr>
        <p:spPr bwMode="auto">
          <a:xfrm>
            <a:off x="5635625" y="39909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500" name="Rectangle 36"/>
          <p:cNvSpPr>
            <a:spLocks noChangeArrowheads="1"/>
          </p:cNvSpPr>
          <p:nvPr/>
        </p:nvSpPr>
        <p:spPr bwMode="auto">
          <a:xfrm>
            <a:off x="6826250" y="33813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501" name="Rectangle 37"/>
          <p:cNvSpPr>
            <a:spLocks noChangeArrowheads="1"/>
          </p:cNvSpPr>
          <p:nvPr/>
        </p:nvSpPr>
        <p:spPr bwMode="auto">
          <a:xfrm>
            <a:off x="6521450" y="36861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502" name="Rectangle 38"/>
          <p:cNvSpPr>
            <a:spLocks noChangeArrowheads="1"/>
          </p:cNvSpPr>
          <p:nvPr/>
        </p:nvSpPr>
        <p:spPr bwMode="auto">
          <a:xfrm>
            <a:off x="6248400" y="3962400"/>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503" name="Rectangle 39"/>
          <p:cNvSpPr>
            <a:spLocks noChangeArrowheads="1"/>
          </p:cNvSpPr>
          <p:nvPr/>
        </p:nvSpPr>
        <p:spPr bwMode="auto">
          <a:xfrm>
            <a:off x="7407275" y="33813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endParaRPr lang="vi-VN" altLang="vi-VN" sz="1600">
              <a:latin typeface=".VnArial" panose="020B7200000000000000" pitchFamily="34" charset="0"/>
            </a:endParaRPr>
          </a:p>
        </p:txBody>
      </p:sp>
      <p:sp>
        <p:nvSpPr>
          <p:cNvPr id="62504" name="Rectangle 40"/>
          <p:cNvSpPr>
            <a:spLocks noChangeArrowheads="1"/>
          </p:cNvSpPr>
          <p:nvPr/>
        </p:nvSpPr>
        <p:spPr bwMode="auto">
          <a:xfrm>
            <a:off x="7102475" y="3686175"/>
            <a:ext cx="587375" cy="666750"/>
          </a:xfrm>
          <a:prstGeom prst="rect">
            <a:avLst/>
          </a:prstGeom>
          <a:solidFill>
            <a:schemeClr val="accent1"/>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sp>
        <p:nvSpPr>
          <p:cNvPr id="62505" name="Rectangle 41"/>
          <p:cNvSpPr>
            <a:spLocks noChangeArrowheads="1"/>
          </p:cNvSpPr>
          <p:nvPr/>
        </p:nvSpPr>
        <p:spPr bwMode="auto">
          <a:xfrm>
            <a:off x="6797675" y="39909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contourClr>
              <a:schemeClr val="accent2"/>
            </a:contourClr>
          </a:sp3d>
        </p:spPr>
        <p:txBody>
          <a:bodyPr wrap="none" anchor="ctr">
            <a:flatTx/>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endParaRPr lang="vi-VN" altLang="vi-VN"/>
          </a:p>
        </p:txBody>
      </p:sp>
      <p:grpSp>
        <p:nvGrpSpPr>
          <p:cNvPr id="3" name="Group 42"/>
          <p:cNvGrpSpPr>
            <a:grpSpLocks/>
          </p:cNvGrpSpPr>
          <p:nvPr/>
        </p:nvGrpSpPr>
        <p:grpSpPr bwMode="auto">
          <a:xfrm>
            <a:off x="5613400" y="3073400"/>
            <a:ext cx="2692400" cy="2933700"/>
            <a:chOff x="1152" y="672"/>
            <a:chExt cx="1696" cy="1848"/>
          </a:xfrm>
        </p:grpSpPr>
        <p:sp>
          <p:nvSpPr>
            <p:cNvPr id="4137" name="Line 43"/>
            <p:cNvSpPr>
              <a:spLocks noChangeShapeType="1"/>
            </p:cNvSpPr>
            <p:nvPr/>
          </p:nvSpPr>
          <p:spPr bwMode="auto">
            <a:xfrm>
              <a:off x="2256" y="1272"/>
              <a:ext cx="0" cy="124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4138" name="Group 44"/>
            <p:cNvGrpSpPr>
              <a:grpSpLocks/>
            </p:cNvGrpSpPr>
            <p:nvPr/>
          </p:nvGrpSpPr>
          <p:grpSpPr bwMode="auto">
            <a:xfrm>
              <a:off x="1152" y="672"/>
              <a:ext cx="1696" cy="1848"/>
              <a:chOff x="2560" y="1936"/>
              <a:chExt cx="1696" cy="1848"/>
            </a:xfrm>
          </p:grpSpPr>
          <p:sp>
            <p:nvSpPr>
              <p:cNvPr id="4139" name="Line 45"/>
              <p:cNvSpPr>
                <a:spLocks noChangeShapeType="1"/>
              </p:cNvSpPr>
              <p:nvPr/>
            </p:nvSpPr>
            <p:spPr bwMode="auto">
              <a:xfrm>
                <a:off x="2560" y="2528"/>
                <a:ext cx="0" cy="124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0" name="Line 46"/>
              <p:cNvSpPr>
                <a:spLocks noChangeShapeType="1"/>
              </p:cNvSpPr>
              <p:nvPr/>
            </p:nvSpPr>
            <p:spPr bwMode="auto">
              <a:xfrm>
                <a:off x="2560" y="3784"/>
                <a:ext cx="1104"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1" name="Line 47"/>
              <p:cNvSpPr>
                <a:spLocks noChangeShapeType="1"/>
              </p:cNvSpPr>
              <p:nvPr/>
            </p:nvSpPr>
            <p:spPr bwMode="auto">
              <a:xfrm>
                <a:off x="2560" y="2520"/>
                <a:ext cx="1104"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2" name="Line 48"/>
              <p:cNvSpPr>
                <a:spLocks noChangeShapeType="1"/>
              </p:cNvSpPr>
              <p:nvPr/>
            </p:nvSpPr>
            <p:spPr bwMode="auto">
              <a:xfrm flipH="1">
                <a:off x="2560" y="1944"/>
                <a:ext cx="576" cy="57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3" name="Line 49"/>
              <p:cNvSpPr>
                <a:spLocks noChangeShapeType="1"/>
              </p:cNvSpPr>
              <p:nvPr/>
            </p:nvSpPr>
            <p:spPr bwMode="auto">
              <a:xfrm flipH="1">
                <a:off x="3664" y="1952"/>
                <a:ext cx="576" cy="57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4" name="Line 50"/>
              <p:cNvSpPr>
                <a:spLocks noChangeShapeType="1"/>
              </p:cNvSpPr>
              <p:nvPr/>
            </p:nvSpPr>
            <p:spPr bwMode="auto">
              <a:xfrm>
                <a:off x="3152" y="1936"/>
                <a:ext cx="1104"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5" name="Line 51"/>
              <p:cNvSpPr>
                <a:spLocks noChangeShapeType="1"/>
              </p:cNvSpPr>
              <p:nvPr/>
            </p:nvSpPr>
            <p:spPr bwMode="auto">
              <a:xfrm>
                <a:off x="4256" y="1936"/>
                <a:ext cx="0" cy="124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46" name="Line 52"/>
              <p:cNvSpPr>
                <a:spLocks noChangeShapeType="1"/>
              </p:cNvSpPr>
              <p:nvPr/>
            </p:nvSpPr>
            <p:spPr bwMode="auto">
              <a:xfrm flipH="1">
                <a:off x="3680" y="3192"/>
                <a:ext cx="576" cy="576"/>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62517" name="Text Box 53"/>
          <p:cNvSpPr txBox="1">
            <a:spLocks noChangeArrowheads="1"/>
          </p:cNvSpPr>
          <p:nvPr/>
        </p:nvSpPr>
        <p:spPr bwMode="auto">
          <a:xfrm>
            <a:off x="6172200" y="5969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sz="1800">
                <a:latin typeface="Arial" panose="020B0604020202020204" pitchFamily="34" charset="0"/>
              </a:rPr>
              <a:t>3cm</a:t>
            </a:r>
          </a:p>
        </p:txBody>
      </p:sp>
      <p:sp>
        <p:nvSpPr>
          <p:cNvPr id="62518" name="Text Box 54"/>
          <p:cNvSpPr txBox="1">
            <a:spLocks noChangeArrowheads="1"/>
          </p:cNvSpPr>
          <p:nvPr/>
        </p:nvSpPr>
        <p:spPr bwMode="auto">
          <a:xfrm>
            <a:off x="8229600" y="3810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sz="1800">
                <a:latin typeface="Arial" panose="020B0604020202020204" pitchFamily="34" charset="0"/>
              </a:rPr>
              <a:t>3cm</a:t>
            </a:r>
          </a:p>
        </p:txBody>
      </p:sp>
      <p:sp>
        <p:nvSpPr>
          <p:cNvPr id="62519" name="Text Box 55"/>
          <p:cNvSpPr txBox="1">
            <a:spLocks noChangeArrowheads="1"/>
          </p:cNvSpPr>
          <p:nvPr/>
        </p:nvSpPr>
        <p:spPr bwMode="auto">
          <a:xfrm>
            <a:off x="7785100" y="5410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sz="1800">
                <a:latin typeface="Arial" panose="020B0604020202020204" pitchFamily="34" charset="0"/>
              </a:rPr>
              <a:t>3cm</a:t>
            </a:r>
          </a:p>
        </p:txBody>
      </p:sp>
      <p:sp>
        <p:nvSpPr>
          <p:cNvPr id="52" name="TextBox 51"/>
          <p:cNvSpPr txBox="1">
            <a:spLocks noChangeArrowheads="1"/>
          </p:cNvSpPr>
          <p:nvPr/>
        </p:nvSpPr>
        <p:spPr bwMode="auto">
          <a:xfrm>
            <a:off x="457200" y="3429000"/>
            <a:ext cx="510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sz="2800">
                <a:latin typeface="Times New Roman" panose="02020603050405020304" pitchFamily="18" charset="0"/>
                <a:cs typeface="Times New Roman" panose="02020603050405020304" pitchFamily="18" charset="0"/>
              </a:rPr>
              <a:t>Hình lập phương có thể tích là bao nhiêu cm</a:t>
            </a:r>
            <a:r>
              <a:rPr lang="en-US" altLang="vi-VN" sz="2800" baseline="30000">
                <a:latin typeface="Times New Roman" panose="02020603050405020304" pitchFamily="18" charset="0"/>
                <a:cs typeface="Times New Roman" panose="02020603050405020304" pitchFamily="18" charset="0"/>
              </a:rPr>
              <a:t>3</a:t>
            </a:r>
            <a:r>
              <a:rPr lang="en-US" altLang="vi-VN" sz="2800">
                <a:latin typeface="Times New Roman" panose="02020603050405020304" pitchFamily="18" charset="0"/>
                <a:cs typeface="Times New Roman" panose="02020603050405020304" pitchFamily="18" charset="0"/>
              </a:rPr>
              <a:t> ?</a:t>
            </a:r>
            <a:r>
              <a:rPr lang="en-US" altLang="vi-VN" sz="2800" baseline="30000">
                <a:latin typeface="Times New Roman" panose="02020603050405020304" pitchFamily="18" charset="0"/>
                <a:cs typeface="Times New Roman" panose="02020603050405020304" pitchFamily="18" charset="0"/>
              </a:rPr>
              <a:t>  </a:t>
            </a:r>
            <a:endParaRPr lang="en-US" altLang="vi-VN" sz="2800">
              <a:latin typeface="Times New Roman" panose="02020603050405020304" pitchFamily="18" charset="0"/>
              <a:cs typeface="Times New Roman" panose="02020603050405020304" pitchFamily="18" charset="0"/>
            </a:endParaRPr>
          </a:p>
        </p:txBody>
      </p:sp>
      <p:sp>
        <p:nvSpPr>
          <p:cNvPr id="53" name="TextBox 52"/>
          <p:cNvSpPr txBox="1">
            <a:spLocks noChangeArrowheads="1"/>
          </p:cNvSpPr>
          <p:nvPr/>
        </p:nvSpPr>
        <p:spPr bwMode="auto">
          <a:xfrm>
            <a:off x="2438400" y="3810000"/>
            <a:ext cx="1462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sz="2800" b="1">
                <a:solidFill>
                  <a:srgbClr val="FF0000"/>
                </a:solidFill>
              </a:rPr>
              <a:t>=   27cm</a:t>
            </a:r>
            <a:r>
              <a:rPr lang="en-US" altLang="vi-VN" sz="2800" b="1" baseline="30000">
                <a:solidFill>
                  <a:srgbClr val="FF0000"/>
                </a:solidFill>
              </a:rPr>
              <a:t>3</a:t>
            </a:r>
            <a:endParaRPr lang="en-US" altLang="vi-VN" sz="2800" b="1">
              <a:solidFill>
                <a:srgbClr val="FF0000"/>
              </a:solidFill>
            </a:endParaRPr>
          </a:p>
        </p:txBody>
      </p:sp>
    </p:spTree>
  </p:cSld>
  <p:clrMapOvr>
    <a:masterClrMapping/>
  </p:clrMapOvr>
  <p:transition>
    <p:sndAc>
      <p:stSnd>
        <p:snd r:embed="rId2" name="Track 02.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fade">
                                      <p:cBhvr>
                                        <p:cTn id="7" dur="1000"/>
                                        <p:tgtEl>
                                          <p:spTgt spid="62473"/>
                                        </p:tgtEl>
                                      </p:cBhvr>
                                    </p:animEffect>
                                    <p:anim calcmode="lin" valueType="num">
                                      <p:cBhvr>
                                        <p:cTn id="8" dur="1000" fill="hold"/>
                                        <p:tgtEl>
                                          <p:spTgt spid="62473"/>
                                        </p:tgtEl>
                                        <p:attrNameLst>
                                          <p:attrName>ppt_x</p:attrName>
                                        </p:attrNameLst>
                                      </p:cBhvr>
                                      <p:tavLst>
                                        <p:tav tm="0">
                                          <p:val>
                                            <p:strVal val="#ppt_x"/>
                                          </p:val>
                                        </p:tav>
                                        <p:tav tm="100000">
                                          <p:val>
                                            <p:strVal val="#ppt_x"/>
                                          </p:val>
                                        </p:tav>
                                      </p:tavLst>
                                    </p:anim>
                                    <p:anim calcmode="lin" valueType="num">
                                      <p:cBhvr>
                                        <p:cTn id="9" dur="1000" fill="hold"/>
                                        <p:tgtEl>
                                          <p:spTgt spid="6247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62519"/>
                                        </p:tgtEl>
                                        <p:attrNameLst>
                                          <p:attrName>style.visibility</p:attrName>
                                        </p:attrNameLst>
                                      </p:cBhvr>
                                      <p:to>
                                        <p:strVal val="visible"/>
                                      </p:to>
                                    </p:set>
                                    <p:animEffect transition="in" filter="fade">
                                      <p:cBhvr>
                                        <p:cTn id="22" dur="2000"/>
                                        <p:tgtEl>
                                          <p:spTgt spid="625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517"/>
                                        </p:tgtEl>
                                        <p:attrNameLst>
                                          <p:attrName>style.visibility</p:attrName>
                                        </p:attrNameLst>
                                      </p:cBhvr>
                                      <p:to>
                                        <p:strVal val="visible"/>
                                      </p:to>
                                    </p:set>
                                    <p:animEffect transition="in" filter="fade">
                                      <p:cBhvr>
                                        <p:cTn id="25" dur="2000"/>
                                        <p:tgtEl>
                                          <p:spTgt spid="625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518"/>
                                        </p:tgtEl>
                                        <p:attrNameLst>
                                          <p:attrName>style.visibility</p:attrName>
                                        </p:attrNameLst>
                                      </p:cBhvr>
                                      <p:to>
                                        <p:strVal val="visible"/>
                                      </p:to>
                                    </p:set>
                                    <p:animEffect transition="in" filter="fade">
                                      <p:cBhvr>
                                        <p:cTn id="28" dur="2000"/>
                                        <p:tgtEl>
                                          <p:spTgt spid="625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2487"/>
                                        </p:tgtEl>
                                        <p:attrNameLst>
                                          <p:attrName>style.visibility</p:attrName>
                                        </p:attrNameLst>
                                      </p:cBhvr>
                                      <p:to>
                                        <p:strVal val="visible"/>
                                      </p:to>
                                    </p:set>
                                    <p:anim calcmode="lin" valueType="num">
                                      <p:cBhvr>
                                        <p:cTn id="33" dur="1000" fill="hold"/>
                                        <p:tgtEl>
                                          <p:spTgt spid="62487"/>
                                        </p:tgtEl>
                                        <p:attrNameLst>
                                          <p:attrName>ppt_w</p:attrName>
                                        </p:attrNameLst>
                                      </p:cBhvr>
                                      <p:tavLst>
                                        <p:tav tm="0">
                                          <p:val>
                                            <p:fltVal val="0"/>
                                          </p:val>
                                        </p:tav>
                                        <p:tav tm="100000">
                                          <p:val>
                                            <p:strVal val="#ppt_w"/>
                                          </p:val>
                                        </p:tav>
                                      </p:tavLst>
                                    </p:anim>
                                    <p:anim calcmode="lin" valueType="num">
                                      <p:cBhvr>
                                        <p:cTn id="34" dur="1000" fill="hold"/>
                                        <p:tgtEl>
                                          <p:spTgt spid="62487"/>
                                        </p:tgtEl>
                                        <p:attrNameLst>
                                          <p:attrName>ppt_h</p:attrName>
                                        </p:attrNameLst>
                                      </p:cBhvr>
                                      <p:tavLst>
                                        <p:tav tm="0">
                                          <p:val>
                                            <p:fltVal val="0"/>
                                          </p:val>
                                        </p:tav>
                                        <p:tav tm="100000">
                                          <p:val>
                                            <p:strVal val="#ppt_h"/>
                                          </p:val>
                                        </p:tav>
                                      </p:tavLst>
                                    </p:anim>
                                    <p:anim calcmode="lin" valueType="num">
                                      <p:cBhvr>
                                        <p:cTn id="35" dur="1000" fill="hold"/>
                                        <p:tgtEl>
                                          <p:spTgt spid="6248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248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4" name="pu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247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1" fill="hold" nodeType="afterGroup">
                            <p:stCondLst>
                              <p:cond delay="500"/>
                            </p:stCondLst>
                            <p:childTnLst>
                              <p:par>
                                <p:cTn id="42" presetID="1" presetClass="entr" presetSubtype="0" fill="hold" grpId="0" nodeType="afterEffect">
                                  <p:stCondLst>
                                    <p:cond delay="1000"/>
                                  </p:stCondLst>
                                  <p:childTnLst>
                                    <p:set>
                                      <p:cBhvr>
                                        <p:cTn id="43" dur="1" fill="hold">
                                          <p:stCondLst>
                                            <p:cond delay="499"/>
                                          </p:stCondLst>
                                        </p:cTn>
                                        <p:tgtEl>
                                          <p:spTgt spid="6247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click.wav"/>
                                        </p:tgtEl>
                                      </p:cMediaNode>
                                    </p:audio>
                                  </p:subTnLst>
                                </p:cTn>
                              </p:par>
                            </p:childTnLst>
                          </p:cTn>
                        </p:par>
                        <p:par>
                          <p:cTn id="44" fill="hold" nodeType="afterGroup">
                            <p:stCondLst>
                              <p:cond delay="2000"/>
                            </p:stCondLst>
                            <p:childTnLst>
                              <p:par>
                                <p:cTn id="45" presetID="1" presetClass="entr" presetSubtype="0" fill="hold" grpId="0" nodeType="afterEffect">
                                  <p:stCondLst>
                                    <p:cond delay="1000"/>
                                  </p:stCondLst>
                                  <p:childTnLst>
                                    <p:set>
                                      <p:cBhvr>
                                        <p:cTn id="46" dur="1" fill="hold">
                                          <p:stCondLst>
                                            <p:cond delay="499"/>
                                          </p:stCondLst>
                                        </p:cTn>
                                        <p:tgtEl>
                                          <p:spTgt spid="6248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par>
                          <p:cTn id="47" fill="hold" nodeType="afterGroup">
                            <p:stCondLst>
                              <p:cond delay="3500"/>
                            </p:stCondLst>
                            <p:childTnLst>
                              <p:par>
                                <p:cTn id="48" presetID="1" presetClass="entr" presetSubtype="0" fill="hold" grpId="0" nodeType="afterEffect">
                                  <p:stCondLst>
                                    <p:cond delay="1000"/>
                                  </p:stCondLst>
                                  <p:childTnLst>
                                    <p:set>
                                      <p:cBhvr>
                                        <p:cTn id="49" dur="1" fill="hold">
                                          <p:stCondLst>
                                            <p:cond delay="499"/>
                                          </p:stCondLst>
                                        </p:cTn>
                                        <p:tgtEl>
                                          <p:spTgt spid="6248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0" fill="hold" nodeType="afterGroup">
                            <p:stCondLst>
                              <p:cond delay="5000"/>
                            </p:stCondLst>
                            <p:childTnLst>
                              <p:par>
                                <p:cTn id="51" presetID="1" presetClass="entr" presetSubtype="0" fill="hold" grpId="0" nodeType="afterEffect">
                                  <p:stCondLst>
                                    <p:cond delay="1000"/>
                                  </p:stCondLst>
                                  <p:childTnLst>
                                    <p:set>
                                      <p:cBhvr>
                                        <p:cTn id="52" dur="1" fill="hold">
                                          <p:stCondLst>
                                            <p:cond delay="499"/>
                                          </p:stCondLst>
                                        </p:cTn>
                                        <p:tgtEl>
                                          <p:spTgt spid="6248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3" fill="hold" nodeType="afterGroup">
                            <p:stCondLst>
                              <p:cond delay="6500"/>
                            </p:stCondLst>
                            <p:childTnLst>
                              <p:par>
                                <p:cTn id="54" presetID="1" presetClass="entr" presetSubtype="0" fill="hold" grpId="0" nodeType="afterEffect">
                                  <p:stCondLst>
                                    <p:cond delay="1000"/>
                                  </p:stCondLst>
                                  <p:childTnLst>
                                    <p:set>
                                      <p:cBhvr>
                                        <p:cTn id="55" dur="1" fill="hold">
                                          <p:stCondLst>
                                            <p:cond delay="499"/>
                                          </p:stCondLst>
                                        </p:cTn>
                                        <p:tgtEl>
                                          <p:spTgt spid="6248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par>
                          <p:cTn id="56" fill="hold" nodeType="afterGroup">
                            <p:stCondLst>
                              <p:cond delay="8000"/>
                            </p:stCondLst>
                            <p:childTnLst>
                              <p:par>
                                <p:cTn id="57" presetID="1" presetClass="entr" presetSubtype="0" fill="hold" grpId="0" nodeType="afterEffect">
                                  <p:stCondLst>
                                    <p:cond delay="1000"/>
                                  </p:stCondLst>
                                  <p:childTnLst>
                                    <p:set>
                                      <p:cBhvr>
                                        <p:cTn id="58" dur="1" fill="hold">
                                          <p:stCondLst>
                                            <p:cond delay="499"/>
                                          </p:stCondLst>
                                        </p:cTn>
                                        <p:tgtEl>
                                          <p:spTgt spid="6248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click.wav"/>
                                        </p:tgtEl>
                                      </p:cMediaNode>
                                    </p:audio>
                                  </p:subTnLst>
                                </p:cTn>
                              </p:par>
                            </p:childTnLst>
                          </p:cTn>
                        </p:par>
                        <p:par>
                          <p:cTn id="59" fill="hold" nodeType="afterGroup">
                            <p:stCondLst>
                              <p:cond delay="9500"/>
                            </p:stCondLst>
                            <p:childTnLst>
                              <p:par>
                                <p:cTn id="60" presetID="1" presetClass="entr" presetSubtype="0" fill="hold" grpId="0" nodeType="afterEffect">
                                  <p:stCondLst>
                                    <p:cond delay="1000"/>
                                  </p:stCondLst>
                                  <p:childTnLst>
                                    <p:set>
                                      <p:cBhvr>
                                        <p:cTn id="61" dur="1" fill="hold">
                                          <p:stCondLst>
                                            <p:cond delay="499"/>
                                          </p:stCondLst>
                                        </p:cTn>
                                        <p:tgtEl>
                                          <p:spTgt spid="6248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2" fill="hold" nodeType="afterGroup">
                            <p:stCondLst>
                              <p:cond delay="11000"/>
                            </p:stCondLst>
                            <p:childTnLst>
                              <p:par>
                                <p:cTn id="63" presetID="1" presetClass="entr" presetSubtype="0" fill="hold" grpId="0" nodeType="afterEffect">
                                  <p:stCondLst>
                                    <p:cond delay="1000"/>
                                  </p:stCondLst>
                                  <p:childTnLst>
                                    <p:set>
                                      <p:cBhvr>
                                        <p:cTn id="64" dur="1" fill="hold">
                                          <p:stCondLst>
                                            <p:cond delay="499"/>
                                          </p:stCondLst>
                                        </p:cTn>
                                        <p:tgtEl>
                                          <p:spTgt spid="6248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p:cTn id="69" dur="1000" fill="hold"/>
                                        <p:tgtEl>
                                          <p:spTgt spid="69"/>
                                        </p:tgtEl>
                                        <p:attrNameLst>
                                          <p:attrName>ppt_x</p:attrName>
                                        </p:attrNameLst>
                                      </p:cBhvr>
                                      <p:tavLst>
                                        <p:tav tm="0">
                                          <p:val>
                                            <p:strVal val="#ppt_x-.2"/>
                                          </p:val>
                                        </p:tav>
                                        <p:tav tm="100000">
                                          <p:val>
                                            <p:strVal val="#ppt_x"/>
                                          </p:val>
                                        </p:tav>
                                      </p:tavLst>
                                    </p:anim>
                                    <p:anim calcmode="lin" valueType="num">
                                      <p:cBhvr>
                                        <p:cTn id="70"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71" dur="1000"/>
                                        <p:tgtEl>
                                          <p:spTgt spid="69"/>
                                        </p:tgtEl>
                                      </p:cBhvr>
                                    </p:animEffect>
                                  </p:childTnLst>
                                  <p:subTnLst>
                                    <p:audio>
                                      <p:cMediaNode>
                                        <p:cTn display="0" masterRel="sameClick">
                                          <p:stCondLst>
                                            <p:cond evt="begin" delay="0">
                                              <p:tn val="67"/>
                                            </p:cond>
                                          </p:stCondLst>
                                          <p:endCondLst>
                                            <p:cond evt="onStopAudio" delay="0">
                                              <p:tgtEl>
                                                <p:sldTgt/>
                                              </p:tgtEl>
                                            </p:cond>
                                          </p:endCondLst>
                                        </p:cTn>
                                        <p:tgtEl>
                                          <p:sndTgt r:embed="rId3" name="chimes.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6248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click.wav"/>
                                        </p:tgtEl>
                                      </p:cMediaNode>
                                    </p:audio>
                                  </p:subTnLst>
                                </p:cTn>
                              </p:par>
                            </p:childTnLst>
                          </p:cTn>
                        </p:par>
                        <p:par>
                          <p:cTn id="76" fill="hold" nodeType="afterGroup">
                            <p:stCondLst>
                              <p:cond delay="500"/>
                            </p:stCondLst>
                            <p:childTnLst>
                              <p:par>
                                <p:cTn id="77" presetID="1" presetClass="entr" presetSubtype="0" fill="hold" grpId="0" nodeType="afterEffect">
                                  <p:stCondLst>
                                    <p:cond delay="0"/>
                                  </p:stCondLst>
                                  <p:childTnLst>
                                    <p:set>
                                      <p:cBhvr>
                                        <p:cTn id="78" dur="1" fill="hold">
                                          <p:stCondLst>
                                            <p:cond delay="499"/>
                                          </p:stCondLst>
                                        </p:cTn>
                                        <p:tgtEl>
                                          <p:spTgt spid="62489"/>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click.wav"/>
                                        </p:tgtEl>
                                      </p:cMediaNode>
                                    </p:audio>
                                  </p:subTnLst>
                                </p:cTn>
                              </p:par>
                            </p:childTnLst>
                          </p:cTn>
                        </p:par>
                        <p:par>
                          <p:cTn id="79" fill="hold" nodeType="afterGroup">
                            <p:stCondLst>
                              <p:cond delay="1000"/>
                            </p:stCondLst>
                            <p:childTnLst>
                              <p:par>
                                <p:cTn id="80" presetID="1" presetClass="entr" presetSubtype="0" fill="hold" grpId="0" nodeType="afterEffect">
                                  <p:stCondLst>
                                    <p:cond delay="0"/>
                                  </p:stCondLst>
                                  <p:childTnLst>
                                    <p:set>
                                      <p:cBhvr>
                                        <p:cTn id="81" dur="1" fill="hold">
                                          <p:stCondLst>
                                            <p:cond delay="499"/>
                                          </p:stCondLst>
                                        </p:cTn>
                                        <p:tgtEl>
                                          <p:spTgt spid="6249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par>
                          <p:cTn id="82" fill="hold" nodeType="afterGroup">
                            <p:stCondLst>
                              <p:cond delay="1500"/>
                            </p:stCondLst>
                            <p:childTnLst>
                              <p:par>
                                <p:cTn id="83" presetID="1" presetClass="entr" presetSubtype="0" fill="hold" grpId="0" nodeType="afterEffect">
                                  <p:stCondLst>
                                    <p:cond delay="0"/>
                                  </p:stCondLst>
                                  <p:childTnLst>
                                    <p:set>
                                      <p:cBhvr>
                                        <p:cTn id="84" dur="1" fill="hold">
                                          <p:stCondLst>
                                            <p:cond delay="499"/>
                                          </p:stCondLst>
                                        </p:cTn>
                                        <p:tgtEl>
                                          <p:spTgt spid="62491"/>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5" fill="hold" nodeType="afterGroup">
                            <p:stCondLst>
                              <p:cond delay="2000"/>
                            </p:stCondLst>
                            <p:childTnLst>
                              <p:par>
                                <p:cTn id="86" presetID="1" presetClass="entr" presetSubtype="0" fill="hold" grpId="0" nodeType="afterEffect">
                                  <p:stCondLst>
                                    <p:cond delay="0"/>
                                  </p:stCondLst>
                                  <p:childTnLst>
                                    <p:set>
                                      <p:cBhvr>
                                        <p:cTn id="87" dur="1" fill="hold">
                                          <p:stCondLst>
                                            <p:cond delay="499"/>
                                          </p:stCondLst>
                                        </p:cTn>
                                        <p:tgtEl>
                                          <p:spTgt spid="6249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click.wav"/>
                                        </p:tgtEl>
                                      </p:cMediaNode>
                                    </p:audio>
                                  </p:subTnLst>
                                </p:cTn>
                              </p:par>
                            </p:childTnLst>
                          </p:cTn>
                        </p:par>
                        <p:par>
                          <p:cTn id="88" fill="hold" nodeType="afterGroup">
                            <p:stCondLst>
                              <p:cond delay="2500"/>
                            </p:stCondLst>
                            <p:childTnLst>
                              <p:par>
                                <p:cTn id="89" presetID="1" presetClass="entr" presetSubtype="0" fill="hold" grpId="0" nodeType="afterEffect">
                                  <p:stCondLst>
                                    <p:cond delay="0"/>
                                  </p:stCondLst>
                                  <p:childTnLst>
                                    <p:set>
                                      <p:cBhvr>
                                        <p:cTn id="90" dur="1" fill="hold">
                                          <p:stCondLst>
                                            <p:cond delay="499"/>
                                          </p:stCondLst>
                                        </p:cTn>
                                        <p:tgtEl>
                                          <p:spTgt spid="62493"/>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click.wav"/>
                                        </p:tgtEl>
                                      </p:cMediaNode>
                                    </p:audio>
                                  </p:subTnLst>
                                </p:cTn>
                              </p:par>
                            </p:childTnLst>
                          </p:cTn>
                        </p:par>
                        <p:par>
                          <p:cTn id="91" fill="hold" nodeType="afterGroup">
                            <p:stCondLst>
                              <p:cond delay="3000"/>
                            </p:stCondLst>
                            <p:childTnLst>
                              <p:par>
                                <p:cTn id="92" presetID="1" presetClass="entr" presetSubtype="0" fill="hold" grpId="0" nodeType="afterEffect">
                                  <p:stCondLst>
                                    <p:cond delay="0"/>
                                  </p:stCondLst>
                                  <p:childTnLst>
                                    <p:set>
                                      <p:cBhvr>
                                        <p:cTn id="93" dur="1" fill="hold">
                                          <p:stCondLst>
                                            <p:cond delay="499"/>
                                          </p:stCondLst>
                                        </p:cTn>
                                        <p:tgtEl>
                                          <p:spTgt spid="62494"/>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5" name="click.wav"/>
                                        </p:tgtEl>
                                      </p:cMediaNode>
                                    </p:audio>
                                  </p:subTnLst>
                                </p:cTn>
                              </p:par>
                            </p:childTnLst>
                          </p:cTn>
                        </p:par>
                        <p:par>
                          <p:cTn id="94" fill="hold" nodeType="afterGroup">
                            <p:stCondLst>
                              <p:cond delay="3500"/>
                            </p:stCondLst>
                            <p:childTnLst>
                              <p:par>
                                <p:cTn id="95" presetID="1" presetClass="entr" presetSubtype="0" fill="hold" grpId="0" nodeType="afterEffect">
                                  <p:stCondLst>
                                    <p:cond delay="0"/>
                                  </p:stCondLst>
                                  <p:childTnLst>
                                    <p:set>
                                      <p:cBhvr>
                                        <p:cTn id="96" dur="1" fill="hold">
                                          <p:stCondLst>
                                            <p:cond delay="499"/>
                                          </p:stCondLst>
                                        </p:cTn>
                                        <p:tgtEl>
                                          <p:spTgt spid="62495"/>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7" fill="hold" nodeType="afterGroup">
                            <p:stCondLst>
                              <p:cond delay="4000"/>
                            </p:stCondLst>
                            <p:childTnLst>
                              <p:par>
                                <p:cTn id="98" presetID="1" presetClass="entr" presetSubtype="0" fill="hold" grpId="0" nodeType="afterEffect">
                                  <p:stCondLst>
                                    <p:cond delay="0"/>
                                  </p:stCondLst>
                                  <p:childTnLst>
                                    <p:set>
                                      <p:cBhvr>
                                        <p:cTn id="99" dur="1" fill="hold">
                                          <p:stCondLst>
                                            <p:cond delay="499"/>
                                          </p:stCondLst>
                                        </p:cTn>
                                        <p:tgtEl>
                                          <p:spTgt spid="6249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5" name="click.wav"/>
                                        </p:tgtEl>
                                      </p:cMediaNode>
                                    </p:audio>
                                  </p:subTnLst>
                                </p:cTn>
                              </p:par>
                            </p:childTnLst>
                          </p:cTn>
                        </p:par>
                        <p:par>
                          <p:cTn id="100" fill="hold" nodeType="afterGroup">
                            <p:stCondLst>
                              <p:cond delay="4500"/>
                            </p:stCondLst>
                            <p:childTnLst>
                              <p:par>
                                <p:cTn id="101" presetID="1" presetClass="entr" presetSubtype="0" fill="hold" grpId="0" nodeType="afterEffect">
                                  <p:stCondLst>
                                    <p:cond delay="0"/>
                                  </p:stCondLst>
                                  <p:childTnLst>
                                    <p:set>
                                      <p:cBhvr>
                                        <p:cTn id="102" dur="1" fill="hold">
                                          <p:stCondLst>
                                            <p:cond delay="499"/>
                                          </p:stCondLst>
                                        </p:cTn>
                                        <p:tgtEl>
                                          <p:spTgt spid="6249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5" name="click.wav"/>
                                        </p:tgtEl>
                                      </p:cMediaNode>
                                    </p:audio>
                                  </p:subTnLst>
                                </p:cTn>
                              </p:par>
                            </p:childTnLst>
                          </p:cTn>
                        </p:par>
                        <p:par>
                          <p:cTn id="103" fill="hold" nodeType="afterGroup">
                            <p:stCondLst>
                              <p:cond delay="5000"/>
                            </p:stCondLst>
                            <p:childTnLst>
                              <p:par>
                                <p:cTn id="104" presetID="1" presetClass="entr" presetSubtype="0" fill="hold" grpId="0" nodeType="afterEffect">
                                  <p:stCondLst>
                                    <p:cond delay="0"/>
                                  </p:stCondLst>
                                  <p:childTnLst>
                                    <p:set>
                                      <p:cBhvr>
                                        <p:cTn id="105" dur="1" fill="hold">
                                          <p:stCondLst>
                                            <p:cond delay="499"/>
                                          </p:stCondLst>
                                        </p:cTn>
                                        <p:tgtEl>
                                          <p:spTgt spid="6249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click.wav"/>
                                        </p:tgtEl>
                                      </p:cMediaNode>
                                    </p:audio>
                                  </p:subTnLst>
                                </p:cTn>
                              </p:par>
                            </p:childTnLst>
                          </p:cTn>
                        </p:par>
                        <p:par>
                          <p:cTn id="106" fill="hold" nodeType="afterGroup">
                            <p:stCondLst>
                              <p:cond delay="5500"/>
                            </p:stCondLst>
                            <p:childTnLst>
                              <p:par>
                                <p:cTn id="107" presetID="1" presetClass="entr" presetSubtype="0" fill="hold" grpId="0" nodeType="afterEffect">
                                  <p:stCondLst>
                                    <p:cond delay="0"/>
                                  </p:stCondLst>
                                  <p:childTnLst>
                                    <p:set>
                                      <p:cBhvr>
                                        <p:cTn id="108" dur="1" fill="hold">
                                          <p:stCondLst>
                                            <p:cond delay="499"/>
                                          </p:stCondLst>
                                        </p:cTn>
                                        <p:tgtEl>
                                          <p:spTgt spid="62499"/>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09" fill="hold" nodeType="afterGroup">
                            <p:stCondLst>
                              <p:cond delay="6000"/>
                            </p:stCondLst>
                            <p:childTnLst>
                              <p:par>
                                <p:cTn id="110" presetID="1" presetClass="entr" presetSubtype="0" fill="hold" grpId="0" nodeType="afterEffect">
                                  <p:stCondLst>
                                    <p:cond delay="0"/>
                                  </p:stCondLst>
                                  <p:childTnLst>
                                    <p:set>
                                      <p:cBhvr>
                                        <p:cTn id="111" dur="1" fill="hold">
                                          <p:stCondLst>
                                            <p:cond delay="499"/>
                                          </p:stCondLst>
                                        </p:cTn>
                                        <p:tgtEl>
                                          <p:spTgt spid="62500"/>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5" name="click.wav"/>
                                        </p:tgtEl>
                                      </p:cMediaNode>
                                    </p:audio>
                                  </p:subTnLst>
                                </p:cTn>
                              </p:par>
                            </p:childTnLst>
                          </p:cTn>
                        </p:par>
                        <p:par>
                          <p:cTn id="112" fill="hold" nodeType="afterGroup">
                            <p:stCondLst>
                              <p:cond delay="6500"/>
                            </p:stCondLst>
                            <p:childTnLst>
                              <p:par>
                                <p:cTn id="113" presetID="1" presetClass="entr" presetSubtype="0" fill="hold" grpId="0" nodeType="afterEffect">
                                  <p:stCondLst>
                                    <p:cond delay="0"/>
                                  </p:stCondLst>
                                  <p:childTnLst>
                                    <p:set>
                                      <p:cBhvr>
                                        <p:cTn id="114" dur="1" fill="hold">
                                          <p:stCondLst>
                                            <p:cond delay="499"/>
                                          </p:stCondLst>
                                        </p:cTn>
                                        <p:tgtEl>
                                          <p:spTgt spid="62501"/>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click.wav"/>
                                        </p:tgtEl>
                                      </p:cMediaNode>
                                    </p:audio>
                                  </p:subTnLst>
                                </p:cTn>
                              </p:par>
                            </p:childTnLst>
                          </p:cTn>
                        </p:par>
                        <p:par>
                          <p:cTn id="115" fill="hold" nodeType="afterGroup">
                            <p:stCondLst>
                              <p:cond delay="7000"/>
                            </p:stCondLst>
                            <p:childTnLst>
                              <p:par>
                                <p:cTn id="116" presetID="1" presetClass="entr" presetSubtype="0" fill="hold" grpId="0" nodeType="afterEffect">
                                  <p:stCondLst>
                                    <p:cond delay="0"/>
                                  </p:stCondLst>
                                  <p:childTnLst>
                                    <p:set>
                                      <p:cBhvr>
                                        <p:cTn id="117" dur="1" fill="hold">
                                          <p:stCondLst>
                                            <p:cond delay="499"/>
                                          </p:stCondLst>
                                        </p:cTn>
                                        <p:tgtEl>
                                          <p:spTgt spid="62502"/>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5" name="click.wav"/>
                                        </p:tgtEl>
                                      </p:cMediaNode>
                                    </p:audio>
                                  </p:subTnLst>
                                </p:cTn>
                              </p:par>
                            </p:childTnLst>
                          </p:cTn>
                        </p:par>
                        <p:par>
                          <p:cTn id="118" fill="hold" nodeType="afterGroup">
                            <p:stCondLst>
                              <p:cond delay="7500"/>
                            </p:stCondLst>
                            <p:childTnLst>
                              <p:par>
                                <p:cTn id="119" presetID="1" presetClass="entr" presetSubtype="0" fill="hold" grpId="0" nodeType="afterEffect">
                                  <p:stCondLst>
                                    <p:cond delay="0"/>
                                  </p:stCondLst>
                                  <p:childTnLst>
                                    <p:set>
                                      <p:cBhvr>
                                        <p:cTn id="120" dur="1" fill="hold">
                                          <p:stCondLst>
                                            <p:cond delay="499"/>
                                          </p:stCondLst>
                                        </p:cTn>
                                        <p:tgtEl>
                                          <p:spTgt spid="62503"/>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0"/>
                                  </p:stCondLst>
                                  <p:childTnLst>
                                    <p:set>
                                      <p:cBhvr>
                                        <p:cTn id="123" dur="1" fill="hold">
                                          <p:stCondLst>
                                            <p:cond delay="499"/>
                                          </p:stCondLst>
                                        </p:cTn>
                                        <p:tgtEl>
                                          <p:spTgt spid="62504"/>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click.wav"/>
                                        </p:tgtEl>
                                      </p:cMediaNode>
                                    </p:audio>
                                  </p:subTnLst>
                                </p:cTn>
                              </p:par>
                            </p:childTnLst>
                          </p:cTn>
                        </p:par>
                        <p:par>
                          <p:cTn id="124" fill="hold" nodeType="afterGroup">
                            <p:stCondLst>
                              <p:cond delay="8500"/>
                            </p:stCondLst>
                            <p:childTnLst>
                              <p:par>
                                <p:cTn id="125" presetID="1" presetClass="entr" presetSubtype="0" fill="hold" grpId="0" nodeType="afterEffect">
                                  <p:stCondLst>
                                    <p:cond delay="0"/>
                                  </p:stCondLst>
                                  <p:childTnLst>
                                    <p:set>
                                      <p:cBhvr>
                                        <p:cTn id="126" dur="1" fill="hold">
                                          <p:stCondLst>
                                            <p:cond delay="499"/>
                                          </p:stCondLst>
                                        </p:cTn>
                                        <p:tgtEl>
                                          <p:spTgt spid="62505"/>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ppt_x</p:attrName>
                                        </p:attrNameLst>
                                      </p:cBhvr>
                                      <p:tavLst>
                                        <p:tav tm="0">
                                          <p:val>
                                            <p:strVal val="#ppt_x-.2"/>
                                          </p:val>
                                        </p:tav>
                                        <p:tav tm="100000">
                                          <p:val>
                                            <p:strVal val="#ppt_x"/>
                                          </p:val>
                                        </p:tav>
                                      </p:tavLst>
                                    </p:anim>
                                    <p:anim calcmode="lin" valueType="num">
                                      <p:cBhvr>
                                        <p:cTn id="132" dur="1000" fill="hold"/>
                                        <p:tgtEl>
                                          <p:spTgt spid="74"/>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74"/>
                                        </p:tgtEl>
                                      </p:cBhvr>
                                    </p:animEffect>
                                  </p:childTnLst>
                                  <p:subTnLst>
                                    <p:audio>
                                      <p:cMediaNode>
                                        <p:cTn display="0" masterRel="sameClick">
                                          <p:stCondLst>
                                            <p:cond evt="begin" delay="0">
                                              <p:tn val="129"/>
                                            </p:cond>
                                          </p:stCondLst>
                                          <p:endCondLst>
                                            <p:cond evt="onStopAudio" delay="0">
                                              <p:tgtEl>
                                                <p:sldTgt/>
                                              </p:tgtEl>
                                            </p:cond>
                                          </p:endCondLst>
                                        </p:cTn>
                                        <p:tgtEl>
                                          <p:sndTgt r:embed="rId3" name="chimes.wav"/>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box(in)">
                                      <p:cBhvr>
                                        <p:cTn id="138" dur="500"/>
                                        <p:tgtEl>
                                          <p:spTgt spid="5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box(in)">
                                      <p:cBhvr>
                                        <p:cTn id="143" dur="500"/>
                                        <p:tgtEl>
                                          <p:spTgt spid="53"/>
                                        </p:tgtEl>
                                      </p:cBhvr>
                                    </p:animEffect>
                                  </p:childTnLst>
                                </p:cTn>
                              </p:par>
                              <p:par>
                                <p:cTn id="144" presetID="3" presetClass="exit" presetSubtype="10" fill="hold" grpId="1" nodeType="withEffect">
                                  <p:stCondLst>
                                    <p:cond delay="0"/>
                                  </p:stCondLst>
                                  <p:childTnLst>
                                    <p:animEffect transition="out" filter="blinds(horizontal)">
                                      <p:cBhvr>
                                        <p:cTn id="145" dur="500"/>
                                        <p:tgtEl>
                                          <p:spTgt spid="52"/>
                                        </p:tgtEl>
                                      </p:cBhvr>
                                    </p:animEffect>
                                    <p:set>
                                      <p:cBhvr>
                                        <p:cTn id="146"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4" grpId="0"/>
      <p:bldP spid="62473" grpId="0"/>
      <p:bldP spid="62478" grpId="0" animBg="1"/>
      <p:bldP spid="62479" grpId="0" animBg="1"/>
      <p:bldP spid="62480" grpId="0" animBg="1"/>
      <p:bldP spid="62481" grpId="0" animBg="1"/>
      <p:bldP spid="62482" grpId="0" animBg="1"/>
      <p:bldP spid="62483" grpId="0" animBg="1"/>
      <p:bldP spid="62484" grpId="0" animBg="1" autoUpdateAnimBg="0"/>
      <p:bldP spid="62485" grpId="0" animBg="1"/>
      <p:bldP spid="62486" grpId="0" animBg="1"/>
      <p:bldP spid="62487" grpId="0" animBg="1" autoUpdateAnimBg="0"/>
      <p:bldP spid="62488" grpId="0" animBg="1"/>
      <p:bldP spid="62489" grpId="0" animBg="1"/>
      <p:bldP spid="62490" grpId="0" animBg="1"/>
      <p:bldP spid="62491" grpId="0" animBg="1"/>
      <p:bldP spid="62492" grpId="0" animBg="1"/>
      <p:bldP spid="62493" grpId="0" animBg="1"/>
      <p:bldP spid="62494" grpId="0" animBg="1" autoUpdateAnimBg="0"/>
      <p:bldP spid="62495" grpId="0" animBg="1"/>
      <p:bldP spid="62496" grpId="0" animBg="1"/>
      <p:bldP spid="62497" grpId="0" animBg="1"/>
      <p:bldP spid="62498" grpId="0" animBg="1"/>
      <p:bldP spid="62499" grpId="0" animBg="1"/>
      <p:bldP spid="62500" grpId="0" animBg="1"/>
      <p:bldP spid="62501" grpId="0" animBg="1"/>
      <p:bldP spid="62502" grpId="0" animBg="1"/>
      <p:bldP spid="62503" grpId="0" animBg="1" autoUpdateAnimBg="0"/>
      <p:bldP spid="62504" grpId="0" animBg="1"/>
      <p:bldP spid="62505" grpId="0" animBg="1"/>
      <p:bldP spid="62517" grpId="0"/>
      <p:bldP spid="62518" grpId="0"/>
      <p:bldP spid="62519" grpId="0"/>
      <p:bldP spid="52" grpId="0"/>
      <p:bldP spid="52" grpId="1"/>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33400" y="609600"/>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r>
              <a:rPr lang="vi-VN" b="1">
                <a:latin typeface="Times New Roman" panose="02020603050405020304" pitchFamily="18" charset="0"/>
                <a:cs typeface="Times New Roman" panose="02020603050405020304" pitchFamily="18" charset="0"/>
              </a:rPr>
              <a:t>a) Ví dụ: Tính thể tích hình lập phương có cạnh 3cm.</a:t>
            </a:r>
          </a:p>
        </p:txBody>
      </p:sp>
      <p:sp>
        <p:nvSpPr>
          <p:cNvPr id="5123" name="Text Box 10"/>
          <p:cNvSpPr txBox="1">
            <a:spLocks noChangeArrowheads="1"/>
          </p:cNvSpPr>
          <p:nvPr/>
        </p:nvSpPr>
        <p:spPr bwMode="auto">
          <a:xfrm>
            <a:off x="861210" y="1650623"/>
            <a:ext cx="4937356"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r>
              <a:rPr lang="vi-VN">
                <a:latin typeface="Times New Roman" panose="02020603050405020304" pitchFamily="18" charset="0"/>
                <a:cs typeface="Times New Roman" panose="02020603050405020304" pitchFamily="18" charset="0"/>
              </a:rPr>
              <a:t>Thể tích hình lập phương cạnh 3cm là: </a:t>
            </a:r>
          </a:p>
          <a:p>
            <a:pPr algn="ctr" eaLnBrk="1" hangingPunct="1">
              <a:lnSpc>
                <a:spcPct val="70000"/>
              </a:lnSpc>
              <a:spcBef>
                <a:spcPct val="50000"/>
              </a:spcBef>
            </a:pPr>
            <a:r>
              <a:rPr lang="en-US" altLang="vi-VN" smtClean="0"/>
              <a:t>3 </a:t>
            </a:r>
            <a:r>
              <a:rPr lang="en-US" altLang="vi-VN"/>
              <a:t>x 3 x 3 = 27 (cm</a:t>
            </a:r>
            <a:r>
              <a:rPr lang="en-US" altLang="vi-VN" baseline="30000"/>
              <a:t>3</a:t>
            </a:r>
            <a:r>
              <a:rPr lang="en-US" altLang="vi-VN"/>
              <a:t>)</a:t>
            </a:r>
          </a:p>
          <a:p>
            <a:pPr algn="ctr" eaLnBrk="1" hangingPunct="1">
              <a:lnSpc>
                <a:spcPct val="70000"/>
              </a:lnSpc>
              <a:spcBef>
                <a:spcPct val="50000"/>
              </a:spcBef>
            </a:pPr>
            <a:r>
              <a:rPr lang="en-US" altLang="vi-VN" smtClean="0"/>
              <a:t>	§¸</a:t>
            </a:r>
            <a:r>
              <a:rPr lang="en-US" altLang="vi-VN"/>
              <a:t>p sè: 27cm</a:t>
            </a:r>
            <a:r>
              <a:rPr lang="en-US" altLang="vi-VN" baseline="30000"/>
              <a:t>3</a:t>
            </a:r>
            <a:endParaRPr lang="en-US" altLang="vi-VN"/>
          </a:p>
        </p:txBody>
      </p:sp>
      <p:grpSp>
        <p:nvGrpSpPr>
          <p:cNvPr id="4" name="Group 11"/>
          <p:cNvGrpSpPr>
            <a:grpSpLocks/>
          </p:cNvGrpSpPr>
          <p:nvPr/>
        </p:nvGrpSpPr>
        <p:grpSpPr bwMode="auto">
          <a:xfrm>
            <a:off x="5791200" y="2590800"/>
            <a:ext cx="2971800" cy="2468563"/>
            <a:chOff x="3271" y="1535"/>
            <a:chExt cx="2481" cy="2003"/>
          </a:xfrm>
        </p:grpSpPr>
        <p:grpSp>
          <p:nvGrpSpPr>
            <p:cNvPr id="5130" name="Group 293"/>
            <p:cNvGrpSpPr>
              <a:grpSpLocks/>
            </p:cNvGrpSpPr>
            <p:nvPr/>
          </p:nvGrpSpPr>
          <p:grpSpPr bwMode="auto">
            <a:xfrm>
              <a:off x="3271" y="1535"/>
              <a:ext cx="1961" cy="1682"/>
              <a:chOff x="4571206" y="2894012"/>
              <a:chExt cx="3113190" cy="2668588"/>
            </a:xfrm>
          </p:grpSpPr>
          <p:cxnSp>
            <p:nvCxnSpPr>
              <p:cNvPr id="2" name="Straight Connector 16"/>
              <p:cNvCxnSpPr/>
              <p:nvPr/>
            </p:nvCxnSpPr>
            <p:spPr>
              <a:xfrm>
                <a:off x="5778911" y="2896056"/>
                <a:ext cx="1904135" cy="20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35" name="Group 288"/>
              <p:cNvGrpSpPr>
                <a:grpSpLocks/>
              </p:cNvGrpSpPr>
              <p:nvPr/>
            </p:nvGrpSpPr>
            <p:grpSpPr bwMode="auto">
              <a:xfrm>
                <a:off x="4571206" y="2894012"/>
                <a:ext cx="3113190" cy="2668588"/>
                <a:chOff x="4038600" y="2894012"/>
                <a:chExt cx="3113190" cy="2668588"/>
              </a:xfrm>
            </p:grpSpPr>
            <p:cxnSp>
              <p:nvCxnSpPr>
                <p:cNvPr id="19" name="Straight Connector 18"/>
                <p:cNvCxnSpPr/>
                <p:nvPr/>
              </p:nvCxnSpPr>
              <p:spPr>
                <a:xfrm rot="10800000" flipV="1">
                  <a:off x="4038600" y="2896056"/>
                  <a:ext cx="1207705" cy="8378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5944838" y="2896056"/>
                  <a:ext cx="1207705" cy="8378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0"/>
                <p:cNvCxnSpPr/>
                <p:nvPr/>
              </p:nvCxnSpPr>
              <p:spPr>
                <a:xfrm>
                  <a:off x="4038600" y="3733952"/>
                  <a:ext cx="1906238" cy="20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031327" y="4649506"/>
                  <a:ext cx="18270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44201" y="4721033"/>
                  <a:ext cx="1904133" cy="204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4038600" y="4723077"/>
                  <a:ext cx="1207705" cy="83789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5944838" y="4723077"/>
                  <a:ext cx="1207705" cy="8378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38600" y="5560973"/>
                  <a:ext cx="1906238" cy="20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235876" y="3808515"/>
                  <a:ext cx="1827021" cy="21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126141" y="4646411"/>
                  <a:ext cx="1827021" cy="21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331743" y="3806471"/>
                  <a:ext cx="1827021" cy="210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5131" name="TextBox 13"/>
            <p:cNvSpPr txBox="1">
              <a:spLocks noChangeArrowheads="1"/>
            </p:cNvSpPr>
            <p:nvPr/>
          </p:nvSpPr>
          <p:spPr bwMode="auto">
            <a:xfrm rot="-2316680">
              <a:off x="4759" y="2860"/>
              <a:ext cx="529"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sz="2000">
                  <a:solidFill>
                    <a:srgbClr val="FF0000"/>
                  </a:solidFill>
                  <a:latin typeface="Arial" panose="020B0604020202020204" pitchFamily="34" charset="0"/>
                  <a:cs typeface="Arial" panose="020B0604020202020204" pitchFamily="34" charset="0"/>
                </a:rPr>
                <a:t>a</a:t>
              </a:r>
            </a:p>
          </p:txBody>
        </p:sp>
        <p:sp>
          <p:nvSpPr>
            <p:cNvPr id="5132" name="TextBox 14"/>
            <p:cNvSpPr txBox="1">
              <a:spLocks noChangeArrowheads="1"/>
            </p:cNvSpPr>
            <p:nvPr/>
          </p:nvSpPr>
          <p:spPr bwMode="auto">
            <a:xfrm>
              <a:off x="5225" y="1809"/>
              <a:ext cx="52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sz="2000">
                  <a:solidFill>
                    <a:srgbClr val="FF0000"/>
                  </a:solidFill>
                  <a:latin typeface="Arial" panose="020B0604020202020204" pitchFamily="34" charset="0"/>
                  <a:cs typeface="Arial" panose="020B0604020202020204" pitchFamily="34" charset="0"/>
                </a:rPr>
                <a:t>a</a:t>
              </a:r>
            </a:p>
          </p:txBody>
        </p:sp>
        <p:sp>
          <p:nvSpPr>
            <p:cNvPr id="5133" name="TextBox 15"/>
            <p:cNvSpPr txBox="1">
              <a:spLocks noChangeArrowheads="1"/>
            </p:cNvSpPr>
            <p:nvPr/>
          </p:nvSpPr>
          <p:spPr bwMode="auto">
            <a:xfrm>
              <a:off x="3714" y="3216"/>
              <a:ext cx="52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sz="2000">
                  <a:solidFill>
                    <a:srgbClr val="FF0000"/>
                  </a:solidFill>
                  <a:latin typeface="Arial" panose="020B0604020202020204" pitchFamily="34" charset="0"/>
                  <a:cs typeface="Arial" panose="020B0604020202020204" pitchFamily="34" charset="0"/>
                </a:rPr>
                <a:t>a</a:t>
              </a:r>
            </a:p>
          </p:txBody>
        </p:sp>
      </p:grpSp>
      <p:sp>
        <p:nvSpPr>
          <p:cNvPr id="55325" name="Text Box 29"/>
          <p:cNvSpPr txBox="1">
            <a:spLocks noChangeArrowheads="1"/>
          </p:cNvSpPr>
          <p:nvPr/>
        </p:nvSpPr>
        <p:spPr bwMode="auto">
          <a:xfrm>
            <a:off x="1600200" y="5486400"/>
            <a:ext cx="2895600" cy="7715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sz="4400" b="1"/>
              <a:t>V = a x a x a</a:t>
            </a:r>
          </a:p>
        </p:txBody>
      </p:sp>
      <p:sp>
        <p:nvSpPr>
          <p:cNvPr id="55326" name="Text Box 30"/>
          <p:cNvSpPr txBox="1">
            <a:spLocks noChangeArrowheads="1"/>
          </p:cNvSpPr>
          <p:nvPr/>
        </p:nvSpPr>
        <p:spPr bwMode="auto">
          <a:xfrm>
            <a:off x="609600" y="3048000"/>
            <a:ext cx="487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just" eaLnBrk="1" hangingPunct="1">
              <a:spcBef>
                <a:spcPct val="50000"/>
              </a:spcBef>
            </a:pPr>
            <a:r>
              <a:rPr lang="en-US" altLang="vi-VN" b="1">
                <a:solidFill>
                  <a:srgbClr val="FF0000"/>
                </a:solidFill>
              </a:rPr>
              <a:t>b)</a:t>
            </a:r>
            <a:r>
              <a:rPr lang="en-US" altLang="vi-VN" b="1">
                <a:solidFill>
                  <a:srgbClr val="0000FF"/>
                </a:solidFill>
              </a:rPr>
              <a:t> Muèn tÝnh thÓ tÝch h×nh lËp phương ta lÊy c¹nh nh©n víi c¹nh råi nh©n víi c¹nh.</a:t>
            </a:r>
          </a:p>
        </p:txBody>
      </p:sp>
      <p:sp>
        <p:nvSpPr>
          <p:cNvPr id="55333" name="Text Box 37"/>
          <p:cNvSpPr txBox="1">
            <a:spLocks noChangeArrowheads="1"/>
          </p:cNvSpPr>
          <p:nvPr/>
        </p:nvSpPr>
        <p:spPr bwMode="auto">
          <a:xfrm>
            <a:off x="506113" y="4330124"/>
            <a:ext cx="487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b="1" smtClean="0">
                <a:solidFill>
                  <a:srgbClr val="FF0000"/>
                </a:solidFill>
                <a:latin typeface="Times New Roman" panose="02020603050405020304" pitchFamily="18" charset="0"/>
              </a:rPr>
              <a:t> Hình </a:t>
            </a:r>
            <a:r>
              <a:rPr lang="en-US" altLang="vi-VN" b="1">
                <a:solidFill>
                  <a:srgbClr val="FF0000"/>
                </a:solidFill>
                <a:latin typeface="Times New Roman" panose="02020603050405020304" pitchFamily="18" charset="0"/>
              </a:rPr>
              <a:t>lập phương có cạnh a </a:t>
            </a:r>
          </a:p>
          <a:p>
            <a:pPr eaLnBrk="1" hangingPunct="1">
              <a:spcBef>
                <a:spcPct val="50000"/>
              </a:spcBef>
            </a:pPr>
            <a:r>
              <a:rPr lang="en-US" altLang="vi-VN" b="1">
                <a:solidFill>
                  <a:srgbClr val="FF0000"/>
                </a:solidFill>
                <a:latin typeface="Times New Roman" panose="02020603050405020304" pitchFamily="18" charset="0"/>
              </a:rPr>
              <a:t> Thể tích V là:</a:t>
            </a:r>
          </a:p>
        </p:txBody>
      </p:sp>
      <p:sp>
        <p:nvSpPr>
          <p:cNvPr id="30" name="TextBox 29"/>
          <p:cNvSpPr txBox="1">
            <a:spLocks noChangeArrowheads="1"/>
          </p:cNvSpPr>
          <p:nvPr/>
        </p:nvSpPr>
        <p:spPr bwMode="auto">
          <a:xfrm>
            <a:off x="861210" y="1134983"/>
            <a:ext cx="5926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latin typeface="Times New Roman" panose="02020603050405020304" pitchFamily="18" charset="0"/>
                <a:cs typeface="Times New Roman" panose="02020603050405020304" pitchFamily="18" charset="0"/>
              </a:rPr>
              <a:t>Muốn tính thể tích hình lập phương ta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in)">
                                      <p:cBhvr>
                                        <p:cTn id="12" dur="500"/>
                                        <p:tgtEl>
                                          <p:spTgt spid="5123"/>
                                        </p:tgtEl>
                                      </p:cBhvr>
                                    </p:animEffect>
                                  </p:childTnLst>
                                </p:cTn>
                              </p:par>
                              <p:par>
                                <p:cTn id="13" presetID="3" presetClass="exit" presetSubtype="10" fill="hold" grpId="1" nodeType="withEffect">
                                  <p:stCondLst>
                                    <p:cond delay="0"/>
                                  </p:stCondLst>
                                  <p:childTnLst>
                                    <p:animEffect transition="out" filter="blinds(horizontal)">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5326"/>
                                        </p:tgtEl>
                                        <p:attrNameLst>
                                          <p:attrName>style.visibility</p:attrName>
                                        </p:attrNameLst>
                                      </p:cBhvr>
                                      <p:to>
                                        <p:strVal val="visible"/>
                                      </p:to>
                                    </p:set>
                                    <p:animEffect transition="in" filter="box(in)">
                                      <p:cBhvr>
                                        <p:cTn id="20" dur="2000"/>
                                        <p:tgtEl>
                                          <p:spTgt spid="553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5333"/>
                                        </p:tgtEl>
                                        <p:attrNameLst>
                                          <p:attrName>style.visibility</p:attrName>
                                        </p:attrNameLst>
                                      </p:cBhvr>
                                      <p:to>
                                        <p:strVal val="visible"/>
                                      </p:to>
                                    </p:set>
                                    <p:animEffect transition="in" filter="box(in)">
                                      <p:cBhvr>
                                        <p:cTn id="30" dur="2000"/>
                                        <p:tgtEl>
                                          <p:spTgt spid="553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55325"/>
                                        </p:tgtEl>
                                        <p:attrNameLst>
                                          <p:attrName>style.visibility</p:attrName>
                                        </p:attrNameLst>
                                      </p:cBhvr>
                                      <p:to>
                                        <p:strVal val="visible"/>
                                      </p:to>
                                    </p:set>
                                    <p:anim calcmode="lin" valueType="num">
                                      <p:cBhvr>
                                        <p:cTn id="35" dur="1000" fill="hold"/>
                                        <p:tgtEl>
                                          <p:spTgt spid="55325"/>
                                        </p:tgtEl>
                                        <p:attrNameLst>
                                          <p:attrName>ppt_w</p:attrName>
                                        </p:attrNameLst>
                                      </p:cBhvr>
                                      <p:tavLst>
                                        <p:tav tm="0">
                                          <p:val>
                                            <p:fltVal val="0"/>
                                          </p:val>
                                        </p:tav>
                                        <p:tav tm="100000">
                                          <p:val>
                                            <p:strVal val="#ppt_w"/>
                                          </p:val>
                                        </p:tav>
                                      </p:tavLst>
                                    </p:anim>
                                    <p:anim calcmode="lin" valueType="num">
                                      <p:cBhvr>
                                        <p:cTn id="36" dur="1000" fill="hold"/>
                                        <p:tgtEl>
                                          <p:spTgt spid="55325"/>
                                        </p:tgtEl>
                                        <p:attrNameLst>
                                          <p:attrName>ppt_h</p:attrName>
                                        </p:attrNameLst>
                                      </p:cBhvr>
                                      <p:tavLst>
                                        <p:tav tm="0">
                                          <p:val>
                                            <p:fltVal val="0"/>
                                          </p:val>
                                        </p:tav>
                                        <p:tav tm="100000">
                                          <p:val>
                                            <p:strVal val="#ppt_h"/>
                                          </p:val>
                                        </p:tav>
                                      </p:tavLst>
                                    </p:anim>
                                    <p:anim calcmode="lin" valueType="num">
                                      <p:cBhvr>
                                        <p:cTn id="37" dur="1000" fill="hold"/>
                                        <p:tgtEl>
                                          <p:spTgt spid="55325"/>
                                        </p:tgtEl>
                                        <p:attrNameLst>
                                          <p:attrName>style.rotation</p:attrName>
                                        </p:attrNameLst>
                                      </p:cBhvr>
                                      <p:tavLst>
                                        <p:tav tm="0">
                                          <p:val>
                                            <p:fltVal val="90"/>
                                          </p:val>
                                        </p:tav>
                                        <p:tav tm="100000">
                                          <p:val>
                                            <p:fltVal val="0"/>
                                          </p:val>
                                        </p:tav>
                                      </p:tavLst>
                                    </p:anim>
                                    <p:animEffect transition="in" filter="fade">
                                      <p:cBhvr>
                                        <p:cTn id="38" dur="1000"/>
                                        <p:tgtEl>
                                          <p:spTgt spid="55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5325" grpId="0" animBg="1"/>
      <p:bldP spid="55326" grpId="0"/>
      <p:bldP spid="55333" grpId="0"/>
      <p:bldP spid="30" grpId="0"/>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554173174"/>
              </p:ext>
            </p:extLst>
          </p:nvPr>
        </p:nvGraphicFramePr>
        <p:xfrm>
          <a:off x="304800" y="1828800"/>
          <a:ext cx="8686800" cy="3429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685800">
                <a:tc>
                  <a:txBody>
                    <a:bodyPr/>
                    <a:lstStyle/>
                    <a:p>
                      <a:pPr algn="ctr"/>
                      <a:r>
                        <a:rPr lang="en-US" sz="2400" b="1" dirty="0" err="1" smtClean="0">
                          <a:solidFill>
                            <a:srgbClr val="1E03BD"/>
                          </a:solidFill>
                          <a:latin typeface="Arial" pitchFamily="34" charset="0"/>
                          <a:cs typeface="Arial" pitchFamily="34" charset="0"/>
                        </a:rPr>
                        <a:t>Hình</a:t>
                      </a:r>
                      <a:r>
                        <a:rPr lang="en-US" sz="2400" b="1" baseline="0" dirty="0" smtClean="0">
                          <a:solidFill>
                            <a:srgbClr val="1E03BD"/>
                          </a:solidFill>
                          <a:latin typeface="Arial" pitchFamily="34" charset="0"/>
                          <a:cs typeface="Arial" pitchFamily="34" charset="0"/>
                        </a:rPr>
                        <a:t> </a:t>
                      </a:r>
                      <a:r>
                        <a:rPr lang="en-US" sz="2400" b="1" baseline="0" dirty="0" err="1" smtClean="0">
                          <a:solidFill>
                            <a:srgbClr val="1E03BD"/>
                          </a:solidFill>
                          <a:latin typeface="Arial" pitchFamily="34" charset="0"/>
                          <a:cs typeface="Arial" pitchFamily="34" charset="0"/>
                        </a:rPr>
                        <a:t>lập</a:t>
                      </a:r>
                      <a:r>
                        <a:rPr lang="en-US" sz="2400" b="1" baseline="0" dirty="0" smtClean="0">
                          <a:solidFill>
                            <a:srgbClr val="1E03BD"/>
                          </a:solidFill>
                          <a:latin typeface="Arial" pitchFamily="34" charset="0"/>
                          <a:cs typeface="Arial" pitchFamily="34" charset="0"/>
                        </a:rPr>
                        <a:t> </a:t>
                      </a:r>
                      <a:r>
                        <a:rPr lang="en-US" sz="2400" b="1" baseline="0" dirty="0" err="1" smtClean="0">
                          <a:solidFill>
                            <a:srgbClr val="1E03BD"/>
                          </a:solidFill>
                          <a:latin typeface="Arial" pitchFamily="34" charset="0"/>
                          <a:cs typeface="Arial" pitchFamily="34" charset="0"/>
                        </a:rPr>
                        <a:t>phương</a:t>
                      </a:r>
                      <a:endParaRPr lang="en-US" sz="2400" b="1" dirty="0">
                        <a:solidFill>
                          <a:srgbClr val="1E03BD"/>
                        </a:solidFill>
                        <a:latin typeface="Arial" pitchFamily="34" charset="0"/>
                        <a:cs typeface="Arial" pitchFamily="34" charset="0"/>
                      </a:endParaRPr>
                    </a:p>
                  </a:txBody>
                  <a:tcPr anchor="ctr"/>
                </a:tc>
                <a:tc>
                  <a:txBody>
                    <a:bodyPr/>
                    <a:lstStyle/>
                    <a:p>
                      <a:pPr algn="ctr"/>
                      <a:r>
                        <a:rPr lang="en-US" sz="2400" b="1" dirty="0" smtClean="0">
                          <a:solidFill>
                            <a:srgbClr val="1E03BD"/>
                          </a:solidFill>
                          <a:latin typeface="Arial" pitchFamily="34" charset="0"/>
                          <a:cs typeface="Arial" pitchFamily="34" charset="0"/>
                        </a:rPr>
                        <a:t>(1)</a:t>
                      </a:r>
                      <a:endParaRPr lang="en-US" sz="2400" b="1" dirty="0">
                        <a:solidFill>
                          <a:srgbClr val="1E03BD"/>
                        </a:solidFill>
                        <a:latin typeface="Arial" pitchFamily="34" charset="0"/>
                        <a:cs typeface="Arial" pitchFamily="34" charset="0"/>
                      </a:endParaRPr>
                    </a:p>
                  </a:txBody>
                  <a:tcPr anchor="ctr"/>
                </a:tc>
                <a:tc>
                  <a:txBody>
                    <a:bodyPr/>
                    <a:lstStyle/>
                    <a:p>
                      <a:pPr algn="ctr"/>
                      <a:r>
                        <a:rPr lang="en-US" sz="2400" b="1" dirty="0" smtClean="0">
                          <a:solidFill>
                            <a:srgbClr val="1E03BD"/>
                          </a:solidFill>
                          <a:latin typeface="Arial" pitchFamily="34" charset="0"/>
                          <a:cs typeface="Arial" pitchFamily="34" charset="0"/>
                        </a:rPr>
                        <a:t>(2)</a:t>
                      </a:r>
                      <a:endParaRPr lang="en-US" sz="2400" b="1" dirty="0">
                        <a:solidFill>
                          <a:srgbClr val="1E03BD"/>
                        </a:solidFill>
                        <a:latin typeface="Arial" pitchFamily="34" charset="0"/>
                        <a:cs typeface="Arial" pitchFamily="34" charset="0"/>
                      </a:endParaRPr>
                    </a:p>
                  </a:txBody>
                  <a:tcPr anchor="ctr"/>
                </a:tc>
                <a:tc>
                  <a:txBody>
                    <a:bodyPr/>
                    <a:lstStyle/>
                    <a:p>
                      <a:pPr algn="ctr"/>
                      <a:r>
                        <a:rPr lang="en-US" sz="2400" b="1" dirty="0" smtClean="0">
                          <a:solidFill>
                            <a:srgbClr val="1E03BD"/>
                          </a:solidFill>
                          <a:latin typeface="Arial" pitchFamily="34" charset="0"/>
                          <a:cs typeface="Arial" pitchFamily="34" charset="0"/>
                        </a:rPr>
                        <a:t>(3)</a:t>
                      </a:r>
                      <a:endParaRPr lang="en-US" sz="2400" b="1" dirty="0">
                        <a:solidFill>
                          <a:srgbClr val="1E03BD"/>
                        </a:solidFill>
                        <a:latin typeface="Arial" pitchFamily="34" charset="0"/>
                        <a:cs typeface="Arial" pitchFamily="34" charset="0"/>
                      </a:endParaRPr>
                    </a:p>
                  </a:txBody>
                  <a:tcPr anchor="ctr"/>
                </a:tc>
                <a:tc>
                  <a:txBody>
                    <a:bodyPr/>
                    <a:lstStyle/>
                    <a:p>
                      <a:pPr algn="ctr"/>
                      <a:r>
                        <a:rPr lang="en-US" sz="2400" b="1" dirty="0" smtClean="0">
                          <a:solidFill>
                            <a:srgbClr val="1E03BD"/>
                          </a:solidFill>
                          <a:latin typeface="Arial" pitchFamily="34" charset="0"/>
                          <a:cs typeface="Arial" pitchFamily="34" charset="0"/>
                        </a:rPr>
                        <a:t>(4)</a:t>
                      </a:r>
                      <a:endParaRPr lang="en-US" sz="2400" b="1" dirty="0">
                        <a:solidFill>
                          <a:srgbClr val="1E03BD"/>
                        </a:solidFill>
                        <a:latin typeface="Arial" pitchFamily="34" charset="0"/>
                        <a:cs typeface="Arial" pitchFamily="34" charset="0"/>
                      </a:endParaRPr>
                    </a:p>
                  </a:txBody>
                  <a:tcPr anchor="ctr"/>
                </a:tc>
                <a:extLst>
                  <a:ext uri="{0D108BD9-81ED-4DB2-BD59-A6C34878D82A}">
                    <a16:rowId xmlns:a16="http://schemas.microsoft.com/office/drawing/2014/main" val="10000"/>
                  </a:ext>
                </a:extLst>
              </a:tr>
              <a:tr h="685800">
                <a:tc>
                  <a:txBody>
                    <a:bodyPr/>
                    <a:lstStyle/>
                    <a:p>
                      <a:pPr algn="ctr"/>
                      <a:r>
                        <a:rPr lang="en-US" sz="2400" dirty="0" err="1" smtClean="0">
                          <a:latin typeface="Arial" pitchFamily="34" charset="0"/>
                          <a:cs typeface="Arial" pitchFamily="34" charset="0"/>
                        </a:rPr>
                        <a:t>Độ</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dài</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cạnh</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1,5m</a:t>
                      </a:r>
                      <a:endParaRPr lang="en-US" sz="2400" dirty="0">
                        <a:latin typeface="Arial" pitchFamily="34" charset="0"/>
                        <a:cs typeface="Arial" pitchFamily="34" charset="0"/>
                      </a:endParaRPr>
                    </a:p>
                  </a:txBody>
                  <a:tcPr anchor="ctr"/>
                </a:tc>
                <a:tc>
                  <a:txBody>
                    <a:bodyPr/>
                    <a:lstStyle/>
                    <a:p>
                      <a:pPr algn="ctr"/>
                      <a:endParaRPr lang="en-US" sz="2400">
                        <a:latin typeface="Arial" pitchFamily="34" charset="0"/>
                        <a:cs typeface="Arial" pitchFamily="34" charset="0"/>
                      </a:endParaRPr>
                    </a:p>
                  </a:txBody>
                  <a:tcPr anchor="ctr"/>
                </a:tc>
                <a:tc>
                  <a:txBody>
                    <a:bodyPr/>
                    <a:lstStyle/>
                    <a:p>
                      <a:pPr algn="ctr"/>
                      <a:endParaRPr lang="en-US" sz="240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extLst>
                  <a:ext uri="{0D108BD9-81ED-4DB2-BD59-A6C34878D82A}">
                    <a16:rowId xmlns:a16="http://schemas.microsoft.com/office/drawing/2014/main" val="10001"/>
                  </a:ext>
                </a:extLst>
              </a:tr>
              <a:tr h="685800">
                <a:tc>
                  <a:txBody>
                    <a:bodyPr/>
                    <a:lstStyle/>
                    <a:p>
                      <a:pPr algn="ctr"/>
                      <a:r>
                        <a:rPr lang="en-US" sz="2400" dirty="0" err="1" smtClean="0">
                          <a:latin typeface="Arial" pitchFamily="34" charset="0"/>
                          <a:cs typeface="Arial" pitchFamily="34" charset="0"/>
                        </a:rPr>
                        <a:t>Diện</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tích</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một</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mặt</a:t>
                      </a: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36cm</a:t>
                      </a:r>
                      <a:r>
                        <a:rPr lang="en-US" sz="2400" baseline="30000" dirty="0" smtClean="0">
                          <a:latin typeface="Arial" pitchFamily="34" charset="0"/>
                          <a:cs typeface="Arial" pitchFamily="34" charset="0"/>
                        </a:rPr>
                        <a:t>2</a:t>
                      </a: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extLst>
                  <a:ext uri="{0D108BD9-81ED-4DB2-BD59-A6C34878D82A}">
                    <a16:rowId xmlns:a16="http://schemas.microsoft.com/office/drawing/2014/main" val="10002"/>
                  </a:ext>
                </a:extLst>
              </a:tr>
              <a:tr h="685800">
                <a:tc>
                  <a:txBody>
                    <a:bodyPr/>
                    <a:lstStyle/>
                    <a:p>
                      <a:pPr algn="ctr"/>
                      <a:r>
                        <a:rPr lang="en-US" sz="2400" dirty="0" err="1" smtClean="0">
                          <a:latin typeface="Arial" pitchFamily="34" charset="0"/>
                          <a:cs typeface="Arial" pitchFamily="34" charset="0"/>
                        </a:rPr>
                        <a:t>Diện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toàn</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phần</a:t>
                      </a: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600dm</a:t>
                      </a:r>
                      <a:r>
                        <a:rPr lang="en-US" sz="2400" baseline="30000" dirty="0" smtClean="0">
                          <a:latin typeface="Arial" pitchFamily="34" charset="0"/>
                          <a:cs typeface="Arial" pitchFamily="34" charset="0"/>
                        </a:rPr>
                        <a:t>2</a:t>
                      </a:r>
                      <a:endParaRPr lang="en-US" sz="2400" dirty="0">
                        <a:latin typeface="Arial" pitchFamily="34" charset="0"/>
                        <a:cs typeface="Arial" pitchFamily="34" charset="0"/>
                      </a:endParaRPr>
                    </a:p>
                  </a:txBody>
                  <a:tcPr anchor="ctr"/>
                </a:tc>
                <a:extLst>
                  <a:ext uri="{0D108BD9-81ED-4DB2-BD59-A6C34878D82A}">
                    <a16:rowId xmlns:a16="http://schemas.microsoft.com/office/drawing/2014/main" val="10003"/>
                  </a:ext>
                </a:extLst>
              </a:tr>
              <a:tr h="685800">
                <a:tc>
                  <a:txBody>
                    <a:bodyPr/>
                    <a:lstStyle/>
                    <a:p>
                      <a:pPr algn="ct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tích</a:t>
                      </a:r>
                      <a:endParaRPr lang="en-US" sz="2400" dirty="0">
                        <a:latin typeface="Arial" pitchFamily="34" charset="0"/>
                        <a:cs typeface="Arial" pitchFamily="34" charset="0"/>
                      </a:endParaRPr>
                    </a:p>
                  </a:txBody>
                  <a:tcPr anchor="ctr"/>
                </a:tc>
                <a:tc>
                  <a:txBody>
                    <a:bodyPr/>
                    <a:lstStyle/>
                    <a:p>
                      <a:pPr algn="ctr"/>
                      <a:endParaRPr lang="en-US" sz="240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tc>
                  <a:txBody>
                    <a:bodyPr/>
                    <a:lstStyle/>
                    <a:p>
                      <a:pPr algn="ctr"/>
                      <a:endParaRPr lang="en-US" sz="2400" dirty="0">
                        <a:latin typeface="Arial" pitchFamily="34" charset="0"/>
                        <a:cs typeface="Arial" pitchFamily="34" charset="0"/>
                      </a:endParaRPr>
                    </a:p>
                  </a:txBody>
                  <a:tcPr anchor="ctr"/>
                </a:tc>
                <a:extLst>
                  <a:ext uri="{0D108BD9-81ED-4DB2-BD59-A6C34878D82A}">
                    <a16:rowId xmlns:a16="http://schemas.microsoft.com/office/drawing/2014/main" val="10004"/>
                  </a:ext>
                </a:extLst>
              </a:tr>
            </a:tbl>
          </a:graphicData>
        </a:graphic>
      </p:graphicFrame>
      <p:grpSp>
        <p:nvGrpSpPr>
          <p:cNvPr id="2" name="Group 15"/>
          <p:cNvGrpSpPr>
            <a:grpSpLocks/>
          </p:cNvGrpSpPr>
          <p:nvPr/>
        </p:nvGrpSpPr>
        <p:grpSpPr bwMode="auto">
          <a:xfrm>
            <a:off x="5029200" y="2514600"/>
            <a:ext cx="990600" cy="735013"/>
            <a:chOff x="7848600" y="407832"/>
            <a:chExt cx="990600" cy="734871"/>
          </a:xfrm>
        </p:grpSpPr>
        <p:sp>
          <p:nvSpPr>
            <p:cNvPr id="6214" name="TextBox 10"/>
            <p:cNvSpPr txBox="1">
              <a:spLocks noChangeArrowheads="1"/>
            </p:cNvSpPr>
            <p:nvPr/>
          </p:nvSpPr>
          <p:spPr bwMode="auto">
            <a:xfrm>
              <a:off x="7848600" y="407832"/>
              <a:ext cx="381000" cy="45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latin typeface="Calibri" panose="020F0502020204030204" pitchFamily="34" charset="0"/>
                </a:rPr>
                <a:t>5</a:t>
              </a:r>
            </a:p>
          </p:txBody>
        </p:sp>
        <p:sp>
          <p:nvSpPr>
            <p:cNvPr id="6215" name="TextBox 11"/>
            <p:cNvSpPr txBox="1">
              <a:spLocks noChangeArrowheads="1"/>
            </p:cNvSpPr>
            <p:nvPr/>
          </p:nvSpPr>
          <p:spPr bwMode="auto">
            <a:xfrm>
              <a:off x="7848600" y="685591"/>
              <a:ext cx="381000" cy="45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latin typeface="Calibri" panose="020F0502020204030204" pitchFamily="34" charset="0"/>
                </a:rPr>
                <a:t>8</a:t>
              </a:r>
            </a:p>
          </p:txBody>
        </p:sp>
        <p:sp>
          <p:nvSpPr>
            <p:cNvPr id="6216" name="TextBox 12"/>
            <p:cNvSpPr txBox="1">
              <a:spLocks noChangeArrowheads="1"/>
            </p:cNvSpPr>
            <p:nvPr/>
          </p:nvSpPr>
          <p:spPr bwMode="auto">
            <a:xfrm>
              <a:off x="8229600" y="533220"/>
              <a:ext cx="609600" cy="4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latin typeface="Calibri" panose="020F0502020204030204" pitchFamily="34" charset="0"/>
                </a:rPr>
                <a:t>dm</a:t>
              </a:r>
            </a:p>
          </p:txBody>
        </p:sp>
        <p:cxnSp>
          <p:nvCxnSpPr>
            <p:cNvPr id="15" name="Straight Connector 14"/>
            <p:cNvCxnSpPr/>
            <p:nvPr/>
          </p:nvCxnSpPr>
          <p:spPr>
            <a:xfrm>
              <a:off x="7859713" y="787172"/>
              <a:ext cx="304800"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51"/>
          <p:cNvGrpSpPr>
            <a:grpSpLocks/>
          </p:cNvGrpSpPr>
          <p:nvPr/>
        </p:nvGrpSpPr>
        <p:grpSpPr bwMode="auto">
          <a:xfrm>
            <a:off x="609600" y="762000"/>
            <a:ext cx="5105400" cy="457200"/>
            <a:chOff x="240" y="1056"/>
            <a:chExt cx="3216" cy="288"/>
          </a:xfrm>
        </p:grpSpPr>
        <p:sp>
          <p:nvSpPr>
            <p:cNvPr id="6212" name="Text Box 52"/>
            <p:cNvSpPr txBox="1">
              <a:spLocks noChangeArrowheads="1"/>
            </p:cNvSpPr>
            <p:nvPr/>
          </p:nvSpPr>
          <p:spPr bwMode="auto">
            <a:xfrm>
              <a:off x="432" y="1056"/>
              <a:ext cx="3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ct val="50000"/>
                </a:spcBef>
              </a:pPr>
              <a:r>
                <a:rPr lang="en-US" altLang="vi-VN" b="1"/>
                <a:t>ViÕt sè ®o thÝch hîp vµo « trèng:</a:t>
              </a:r>
            </a:p>
          </p:txBody>
        </p:sp>
        <p:sp>
          <p:nvSpPr>
            <p:cNvPr id="6213" name="Oval 53"/>
            <p:cNvSpPr>
              <a:spLocks noChangeArrowheads="1"/>
            </p:cNvSpPr>
            <p:nvPr/>
          </p:nvSpPr>
          <p:spPr bwMode="auto">
            <a:xfrm>
              <a:off x="240" y="1088"/>
              <a:ext cx="192" cy="240"/>
            </a:xfrm>
            <a:prstGeom prst="ellipse">
              <a:avLst/>
            </a:prstGeom>
            <a:solidFill>
              <a:srgbClr val="0066CC"/>
            </a:solidFill>
            <a:ln w="9525">
              <a:solidFill>
                <a:schemeClr val="tx1"/>
              </a:solidFill>
              <a:round/>
              <a:headEnd/>
              <a:tailEnd/>
            </a:ln>
          </p:spPr>
          <p:txBody>
            <a:bodyPr wrap="none" anchor="ct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b="1">
                  <a:solidFill>
                    <a:schemeClr val="bg1"/>
                  </a:solidFill>
                </a:rPr>
                <a:t>1</a:t>
              </a:r>
            </a:p>
          </p:txBody>
        </p:sp>
      </p:grpSp>
      <p:sp>
        <p:nvSpPr>
          <p:cNvPr id="3" name="TextBox 9"/>
          <p:cNvSpPr txBox="1">
            <a:spLocks noChangeArrowheads="1"/>
          </p:cNvSpPr>
          <p:nvPr/>
        </p:nvSpPr>
        <p:spPr bwMode="auto">
          <a:xfrm>
            <a:off x="3505200" y="3352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2,25m</a:t>
            </a:r>
            <a:r>
              <a:rPr lang="en-US" altLang="vi-VN" baseline="30000">
                <a:solidFill>
                  <a:srgbClr val="FF0000"/>
                </a:solidFill>
                <a:latin typeface="Arial" panose="020B0604020202020204" pitchFamily="34" charset="0"/>
                <a:cs typeface="Arial" panose="020B0604020202020204" pitchFamily="34" charset="0"/>
              </a:rPr>
              <a:t>2</a:t>
            </a:r>
            <a:endParaRPr lang="en-US" altLang="vi-VN">
              <a:solidFill>
                <a:srgbClr val="FF0000"/>
              </a:solidFill>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3352800" y="4648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3,375m</a:t>
            </a:r>
            <a:r>
              <a:rPr lang="en-US" altLang="vi-VN" baseline="30000">
                <a:solidFill>
                  <a:srgbClr val="FF0000"/>
                </a:solidFill>
                <a:latin typeface="Arial" panose="020B0604020202020204" pitchFamily="34" charset="0"/>
                <a:cs typeface="Arial" panose="020B0604020202020204" pitchFamily="34" charset="0"/>
              </a:rPr>
              <a:t>3</a:t>
            </a:r>
            <a:endParaRPr lang="en-US" altLang="vi-VN">
              <a:solidFill>
                <a:srgbClr val="FF0000"/>
              </a:solidFill>
              <a:latin typeface="Arial" panose="020B0604020202020204" pitchFamily="34" charset="0"/>
              <a:cs typeface="Arial" panose="020B0604020202020204" pitchFamily="34" charset="0"/>
            </a:endParaRPr>
          </a:p>
        </p:txBody>
      </p:sp>
      <p:sp>
        <p:nvSpPr>
          <p:cNvPr id="55" name="TextBox 54"/>
          <p:cNvSpPr txBox="1">
            <a:spLocks noChangeArrowheads="1"/>
          </p:cNvSpPr>
          <p:nvPr/>
        </p:nvSpPr>
        <p:spPr bwMode="auto">
          <a:xfrm>
            <a:off x="3505200" y="3962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13,5m</a:t>
            </a:r>
            <a:r>
              <a:rPr lang="en-US" altLang="vi-VN" baseline="30000">
                <a:solidFill>
                  <a:srgbClr val="FF0000"/>
                </a:solidFill>
                <a:latin typeface="Arial" panose="020B0604020202020204" pitchFamily="34" charset="0"/>
                <a:cs typeface="Arial" panose="020B0604020202020204" pitchFamily="34" charset="0"/>
              </a:rPr>
              <a:t>2</a:t>
            </a:r>
            <a:endParaRPr lang="en-US" altLang="vi-VN">
              <a:solidFill>
                <a:srgbClr val="FF0000"/>
              </a:solidFill>
              <a:latin typeface="Arial" panose="020B0604020202020204" pitchFamily="34" charset="0"/>
              <a:cs typeface="Arial" panose="020B0604020202020204" pitchFamily="34" charset="0"/>
            </a:endParaRPr>
          </a:p>
        </p:txBody>
      </p:sp>
      <p:grpSp>
        <p:nvGrpSpPr>
          <p:cNvPr id="8" name="Group 12"/>
          <p:cNvGrpSpPr>
            <a:grpSpLocks/>
          </p:cNvGrpSpPr>
          <p:nvPr/>
        </p:nvGrpSpPr>
        <p:grpSpPr bwMode="auto">
          <a:xfrm>
            <a:off x="4953000" y="3200400"/>
            <a:ext cx="1193800" cy="760413"/>
            <a:chOff x="7801427" y="407832"/>
            <a:chExt cx="994793" cy="760627"/>
          </a:xfrm>
        </p:grpSpPr>
        <p:sp>
          <p:nvSpPr>
            <p:cNvPr id="6208" name="TextBox 13"/>
            <p:cNvSpPr txBox="1">
              <a:spLocks noChangeArrowheads="1"/>
            </p:cNvSpPr>
            <p:nvPr/>
          </p:nvSpPr>
          <p:spPr bwMode="auto">
            <a:xfrm>
              <a:off x="7812010" y="407832"/>
              <a:ext cx="609840"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25</a:t>
              </a:r>
            </a:p>
          </p:txBody>
        </p:sp>
        <p:sp>
          <p:nvSpPr>
            <p:cNvPr id="6209" name="TextBox 14"/>
            <p:cNvSpPr txBox="1">
              <a:spLocks noChangeArrowheads="1"/>
            </p:cNvSpPr>
            <p:nvPr/>
          </p:nvSpPr>
          <p:spPr bwMode="auto">
            <a:xfrm>
              <a:off x="7801427" y="711130"/>
              <a:ext cx="533114"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64</a:t>
              </a:r>
            </a:p>
          </p:txBody>
        </p:sp>
        <p:sp>
          <p:nvSpPr>
            <p:cNvPr id="6210" name="TextBox 15"/>
            <p:cNvSpPr txBox="1">
              <a:spLocks noChangeArrowheads="1"/>
            </p:cNvSpPr>
            <p:nvPr/>
          </p:nvSpPr>
          <p:spPr bwMode="auto">
            <a:xfrm>
              <a:off x="8186380" y="533280"/>
              <a:ext cx="609840"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dm</a:t>
              </a:r>
              <a:r>
                <a:rPr lang="en-US" altLang="vi-VN" baseline="30000">
                  <a:solidFill>
                    <a:srgbClr val="FF0000"/>
                  </a:solidFill>
                  <a:latin typeface="Calibri" panose="020F0502020204030204" pitchFamily="34" charset="0"/>
                </a:rPr>
                <a:t>2</a:t>
              </a:r>
              <a:endParaRPr lang="en-US" altLang="vi-VN">
                <a:solidFill>
                  <a:srgbClr val="FF0000"/>
                </a:solidFill>
                <a:latin typeface="Calibri" panose="020F0502020204030204" pitchFamily="34" charset="0"/>
              </a:endParaRPr>
            </a:p>
          </p:txBody>
        </p:sp>
        <p:cxnSp>
          <p:nvCxnSpPr>
            <p:cNvPr id="4" name="Straight Connector 16"/>
            <p:cNvCxnSpPr/>
            <p:nvPr/>
          </p:nvCxnSpPr>
          <p:spPr>
            <a:xfrm>
              <a:off x="7860956" y="787352"/>
              <a:ext cx="304258" cy="3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37"/>
          <p:cNvGrpSpPr>
            <a:grpSpLocks/>
          </p:cNvGrpSpPr>
          <p:nvPr/>
        </p:nvGrpSpPr>
        <p:grpSpPr bwMode="auto">
          <a:xfrm>
            <a:off x="4800600" y="4564063"/>
            <a:ext cx="1336675" cy="769937"/>
            <a:chOff x="4759815" y="3352800"/>
            <a:chExt cx="1336185" cy="770115"/>
          </a:xfrm>
        </p:grpSpPr>
        <p:grpSp>
          <p:nvGrpSpPr>
            <p:cNvPr id="6203" name="Group 38"/>
            <p:cNvGrpSpPr>
              <a:grpSpLocks/>
            </p:cNvGrpSpPr>
            <p:nvPr/>
          </p:nvGrpSpPr>
          <p:grpSpPr bwMode="auto">
            <a:xfrm>
              <a:off x="4759815" y="3352800"/>
              <a:ext cx="1336185" cy="770115"/>
              <a:chOff x="7655415" y="407832"/>
              <a:chExt cx="1336185" cy="770115"/>
            </a:xfrm>
          </p:grpSpPr>
          <p:sp>
            <p:nvSpPr>
              <p:cNvPr id="6205" name="TextBox 40"/>
              <p:cNvSpPr txBox="1">
                <a:spLocks noChangeArrowheads="1"/>
              </p:cNvSpPr>
              <p:nvPr/>
            </p:nvSpPr>
            <p:spPr bwMode="auto">
              <a:xfrm>
                <a:off x="7655415" y="407832"/>
                <a:ext cx="914065"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125</a:t>
                </a:r>
              </a:p>
            </p:txBody>
          </p:sp>
          <p:sp>
            <p:nvSpPr>
              <p:cNvPr id="6206" name="TextBox 41"/>
              <p:cNvSpPr txBox="1">
                <a:spLocks noChangeArrowheads="1"/>
              </p:cNvSpPr>
              <p:nvPr/>
            </p:nvSpPr>
            <p:spPr bwMode="auto">
              <a:xfrm>
                <a:off x="7657002" y="720642"/>
                <a:ext cx="839480"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512</a:t>
                </a:r>
              </a:p>
            </p:txBody>
          </p:sp>
          <p:sp>
            <p:nvSpPr>
              <p:cNvPr id="6207" name="TextBox 42"/>
              <p:cNvSpPr txBox="1">
                <a:spLocks noChangeArrowheads="1"/>
              </p:cNvSpPr>
              <p:nvPr/>
            </p:nvSpPr>
            <p:spPr bwMode="auto">
              <a:xfrm>
                <a:off x="8229879" y="533273"/>
                <a:ext cx="761721" cy="45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dm</a:t>
                </a:r>
                <a:r>
                  <a:rPr lang="en-US" altLang="vi-VN" baseline="30000">
                    <a:solidFill>
                      <a:srgbClr val="FF0000"/>
                    </a:solidFill>
                    <a:latin typeface="Calibri" panose="020F0502020204030204" pitchFamily="34" charset="0"/>
                  </a:rPr>
                  <a:t>3</a:t>
                </a:r>
                <a:endParaRPr lang="en-US" altLang="vi-VN">
                  <a:solidFill>
                    <a:srgbClr val="FF0000"/>
                  </a:solidFill>
                  <a:latin typeface="Calibri" panose="020F0502020204030204" pitchFamily="34" charset="0"/>
                </a:endParaRPr>
              </a:p>
            </p:txBody>
          </p:sp>
        </p:grpSp>
        <p:cxnSp>
          <p:nvCxnSpPr>
            <p:cNvPr id="40" name="Straight Connector 39"/>
            <p:cNvCxnSpPr/>
            <p:nvPr/>
          </p:nvCxnSpPr>
          <p:spPr>
            <a:xfrm>
              <a:off x="4797901" y="3735475"/>
              <a:ext cx="609377"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44"/>
          <p:cNvGrpSpPr>
            <a:grpSpLocks/>
          </p:cNvGrpSpPr>
          <p:nvPr/>
        </p:nvGrpSpPr>
        <p:grpSpPr bwMode="auto">
          <a:xfrm>
            <a:off x="4876800" y="3878263"/>
            <a:ext cx="1192213" cy="760412"/>
            <a:chOff x="7801427" y="407832"/>
            <a:chExt cx="994793" cy="760627"/>
          </a:xfrm>
        </p:grpSpPr>
        <p:sp>
          <p:nvSpPr>
            <p:cNvPr id="6199" name="TextBox 45"/>
            <p:cNvSpPr txBox="1">
              <a:spLocks noChangeArrowheads="1"/>
            </p:cNvSpPr>
            <p:nvPr/>
          </p:nvSpPr>
          <p:spPr bwMode="auto">
            <a:xfrm>
              <a:off x="7812024" y="407832"/>
              <a:ext cx="609327"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75</a:t>
              </a:r>
            </a:p>
          </p:txBody>
        </p:sp>
        <p:sp>
          <p:nvSpPr>
            <p:cNvPr id="6200" name="TextBox 46"/>
            <p:cNvSpPr txBox="1">
              <a:spLocks noChangeArrowheads="1"/>
            </p:cNvSpPr>
            <p:nvPr/>
          </p:nvSpPr>
          <p:spPr bwMode="auto">
            <a:xfrm>
              <a:off x="7801427" y="711130"/>
              <a:ext cx="533824"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32</a:t>
              </a:r>
            </a:p>
          </p:txBody>
        </p:sp>
        <p:sp>
          <p:nvSpPr>
            <p:cNvPr id="6201" name="TextBox 47"/>
            <p:cNvSpPr txBox="1">
              <a:spLocks noChangeArrowheads="1"/>
            </p:cNvSpPr>
            <p:nvPr/>
          </p:nvSpPr>
          <p:spPr bwMode="auto">
            <a:xfrm>
              <a:off x="8186893" y="533280"/>
              <a:ext cx="609327" cy="45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r>
                <a:rPr lang="en-US" altLang="vi-VN">
                  <a:solidFill>
                    <a:srgbClr val="FF0000"/>
                  </a:solidFill>
                  <a:latin typeface="Calibri" panose="020F0502020204030204" pitchFamily="34" charset="0"/>
                </a:rPr>
                <a:t>dm</a:t>
              </a:r>
              <a:r>
                <a:rPr lang="en-US" altLang="vi-VN" baseline="30000">
                  <a:solidFill>
                    <a:srgbClr val="FF0000"/>
                  </a:solidFill>
                  <a:latin typeface="Calibri" panose="020F0502020204030204" pitchFamily="34" charset="0"/>
                </a:rPr>
                <a:t>2</a:t>
              </a:r>
              <a:endParaRPr lang="en-US" altLang="vi-VN">
                <a:solidFill>
                  <a:srgbClr val="FF0000"/>
                </a:solidFill>
                <a:latin typeface="Calibri" panose="020F0502020204030204" pitchFamily="34" charset="0"/>
              </a:endParaRPr>
            </a:p>
          </p:txBody>
        </p:sp>
        <p:cxnSp>
          <p:nvCxnSpPr>
            <p:cNvPr id="49" name="Straight Connector 48"/>
            <p:cNvCxnSpPr/>
            <p:nvPr/>
          </p:nvCxnSpPr>
          <p:spPr>
            <a:xfrm>
              <a:off x="7861035" y="787351"/>
              <a:ext cx="304664" cy="3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248400" y="2667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6cm</a:t>
            </a:r>
          </a:p>
        </p:txBody>
      </p:sp>
      <p:sp>
        <p:nvSpPr>
          <p:cNvPr id="5" name="TextBox 49"/>
          <p:cNvSpPr txBox="1">
            <a:spLocks noChangeArrowheads="1"/>
          </p:cNvSpPr>
          <p:nvPr/>
        </p:nvSpPr>
        <p:spPr bwMode="auto">
          <a:xfrm>
            <a:off x="6172200" y="4038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216cm</a:t>
            </a:r>
            <a:r>
              <a:rPr lang="en-US" altLang="vi-VN" baseline="30000">
                <a:solidFill>
                  <a:srgbClr val="FF0000"/>
                </a:solidFill>
                <a:latin typeface="Arial" panose="020B0604020202020204" pitchFamily="34" charset="0"/>
                <a:cs typeface="Arial" panose="020B0604020202020204" pitchFamily="34" charset="0"/>
              </a:rPr>
              <a:t>2</a:t>
            </a:r>
            <a:endParaRPr lang="en-US" altLang="vi-VN">
              <a:solidFill>
                <a:srgbClr val="FF0000"/>
              </a:solidFill>
              <a:latin typeface="Arial" panose="020B0604020202020204" pitchFamily="34" charset="0"/>
              <a:cs typeface="Arial" panose="020B0604020202020204" pitchFamily="34" charset="0"/>
            </a:endParaRPr>
          </a:p>
        </p:txBody>
      </p:sp>
      <p:sp>
        <p:nvSpPr>
          <p:cNvPr id="51" name="TextBox 50"/>
          <p:cNvSpPr txBox="1">
            <a:spLocks noChangeArrowheads="1"/>
          </p:cNvSpPr>
          <p:nvPr/>
        </p:nvSpPr>
        <p:spPr bwMode="auto">
          <a:xfrm>
            <a:off x="6172200" y="4724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216cm</a:t>
            </a:r>
            <a:r>
              <a:rPr lang="en-US" altLang="vi-VN" baseline="30000">
                <a:solidFill>
                  <a:srgbClr val="FF0000"/>
                </a:solidFill>
                <a:latin typeface="Arial" panose="020B0604020202020204" pitchFamily="34" charset="0"/>
                <a:cs typeface="Arial" panose="020B0604020202020204" pitchFamily="34" charset="0"/>
              </a:rPr>
              <a:t>3</a:t>
            </a:r>
            <a:endParaRPr lang="en-US" altLang="vi-VN">
              <a:solidFill>
                <a:srgbClr val="FF0000"/>
              </a:solidFill>
              <a:latin typeface="Arial" panose="020B0604020202020204" pitchFamily="34" charset="0"/>
              <a:cs typeface="Arial" panose="020B0604020202020204" pitchFamily="34" charset="0"/>
            </a:endParaRPr>
          </a:p>
        </p:txBody>
      </p:sp>
      <p:sp>
        <p:nvSpPr>
          <p:cNvPr id="44" name="TextBox 43"/>
          <p:cNvSpPr txBox="1">
            <a:spLocks noChangeArrowheads="1"/>
          </p:cNvSpPr>
          <p:nvPr/>
        </p:nvSpPr>
        <p:spPr bwMode="auto">
          <a:xfrm>
            <a:off x="7543800" y="259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10dm</a:t>
            </a:r>
          </a:p>
        </p:txBody>
      </p:sp>
      <p:sp>
        <p:nvSpPr>
          <p:cNvPr id="6" name="TextBox 43"/>
          <p:cNvSpPr txBox="1">
            <a:spLocks noChangeArrowheads="1"/>
          </p:cNvSpPr>
          <p:nvPr/>
        </p:nvSpPr>
        <p:spPr bwMode="auto">
          <a:xfrm>
            <a:off x="7543800"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100dm</a:t>
            </a:r>
            <a:r>
              <a:rPr lang="en-US" altLang="vi-VN" baseline="30000">
                <a:solidFill>
                  <a:srgbClr val="FF0000"/>
                </a:solidFill>
                <a:latin typeface="Arial" panose="020B0604020202020204" pitchFamily="34" charset="0"/>
                <a:cs typeface="Arial" panose="020B0604020202020204" pitchFamily="34" charset="0"/>
              </a:rPr>
              <a:t>2</a:t>
            </a:r>
            <a:endParaRPr lang="en-US" altLang="vi-VN">
              <a:solidFill>
                <a:srgbClr val="FF0000"/>
              </a:solidFill>
              <a:latin typeface="Arial" panose="020B0604020202020204" pitchFamily="34" charset="0"/>
              <a:cs typeface="Arial" panose="020B0604020202020204" pitchFamily="34" charset="0"/>
            </a:endParaRPr>
          </a:p>
        </p:txBody>
      </p:sp>
      <p:sp>
        <p:nvSpPr>
          <p:cNvPr id="54" name="TextBox 53"/>
          <p:cNvSpPr txBox="1">
            <a:spLocks noChangeArrowheads="1"/>
          </p:cNvSpPr>
          <p:nvPr/>
        </p:nvSpPr>
        <p:spPr bwMode="auto">
          <a:xfrm>
            <a:off x="7543800" y="4648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a:solidFill>
                  <a:srgbClr val="FF0000"/>
                </a:solidFill>
                <a:latin typeface="Arial" panose="020B0604020202020204" pitchFamily="34" charset="0"/>
                <a:cs typeface="Arial" panose="020B0604020202020204" pitchFamily="34" charset="0"/>
              </a:rPr>
              <a:t>1000dm</a:t>
            </a:r>
            <a:r>
              <a:rPr lang="en-US" altLang="vi-VN" baseline="30000">
                <a:solidFill>
                  <a:srgbClr val="FF0000"/>
                </a:solidFill>
                <a:latin typeface="Arial" panose="020B0604020202020204" pitchFamily="34" charset="0"/>
                <a:cs typeface="Arial" panose="020B0604020202020204" pitchFamily="34" charset="0"/>
              </a:rPr>
              <a:t>3</a:t>
            </a:r>
            <a:endParaRPr lang="en-US" altLang="vi-V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linds(horizontal)">
                                      <p:cBhvr>
                                        <p:cTn id="55" dur="500"/>
                                        <p:tgtEl>
                                          <p:spTgt spid="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ppt_x"/>
                                          </p:val>
                                        </p:tav>
                                        <p:tav tm="100000">
                                          <p:val>
                                            <p:strVal val="#ppt_x"/>
                                          </p:val>
                                        </p:tav>
                                      </p:tavLst>
                                    </p:anim>
                                    <p:anim calcmode="lin" valueType="num">
                                      <p:cBhvr additive="base">
                                        <p:cTn id="6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ppt_x"/>
                                          </p:val>
                                        </p:tav>
                                        <p:tav tm="100000">
                                          <p:val>
                                            <p:strVal val="#ppt_x"/>
                                          </p:val>
                                        </p:tav>
                                      </p:tavLst>
                                    </p:anim>
                                    <p:anim calcmode="lin" valueType="num">
                                      <p:cBhvr additive="base">
                                        <p:cTn id="6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blinds(horizontal)">
                                      <p:cBhvr>
                                        <p:cTn id="72" dur="500"/>
                                        <p:tgtEl>
                                          <p:spTgt spid="4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55" grpId="0"/>
      <p:bldP spid="50" grpId="0"/>
      <p:bldP spid="5" grpId="0"/>
      <p:bldP spid="51" grpId="0"/>
      <p:bldP spid="44" grpId="0"/>
      <p:bldP spid="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85800" y="304800"/>
            <a:ext cx="8232342" cy="1446550"/>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Một khối kim loại hình lập </a:t>
            </a:r>
            <a:r>
              <a:rPr kumimoji="0" lang="en-US" sz="280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t>phương có </a:t>
            </a:r>
            <a:r>
              <a:rPr kumimoji="0" lang="en-US" sz="280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cạnh là 0,75m. Mỗi đề-xi-mét khối kim loại đó cân  nặng 15 kg. Hỏi mỗi khối kim loại đó cân nặng bao nhiêu ki-lô-gam?</a:t>
            </a:r>
            <a:r>
              <a:rPr kumimoji="0" lang="en-US" sz="320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a:t>
            </a:r>
          </a:p>
        </p:txBody>
      </p:sp>
      <p:sp>
        <p:nvSpPr>
          <p:cNvPr id="6" name="Oval 53"/>
          <p:cNvSpPr>
            <a:spLocks noChangeArrowheads="1"/>
          </p:cNvSpPr>
          <p:nvPr/>
        </p:nvSpPr>
        <p:spPr bwMode="auto">
          <a:xfrm>
            <a:off x="381000" y="381000"/>
            <a:ext cx="304800" cy="381000"/>
          </a:xfrm>
          <a:prstGeom prst="ellipse">
            <a:avLst/>
          </a:prstGeom>
          <a:solidFill>
            <a:srgbClr val="0066CC"/>
          </a:solidFill>
          <a:ln w="9525">
            <a:solidFill>
              <a:schemeClr val="tx1"/>
            </a:solidFill>
            <a:round/>
            <a:headEnd/>
            <a:tailEnd/>
          </a:ln>
        </p:spPr>
        <p:txBody>
          <a:bodyPr wrap="none" anchor="ct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b="1" smtClean="0">
                <a:solidFill>
                  <a:schemeClr val="bg1"/>
                </a:solidFill>
              </a:rPr>
              <a:t> 2</a:t>
            </a:r>
            <a:endParaRPr lang="en-US" altLang="vi-VN" b="1">
              <a:solidFill>
                <a:schemeClr val="bg1"/>
              </a:solidFill>
            </a:endParaRPr>
          </a:p>
        </p:txBody>
      </p:sp>
    </p:spTree>
    <p:extLst>
      <p:ext uri="{BB962C8B-B14F-4D97-AF65-F5344CB8AC3E}">
        <p14:creationId xmlns:p14="http://schemas.microsoft.com/office/powerpoint/2010/main" val="219684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85800" y="304800"/>
            <a:ext cx="8232342" cy="1446550"/>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280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Một khối kim loại hình lập </a:t>
            </a:r>
            <a:r>
              <a:rPr kumimoji="0" lang="en-US" sz="2800" u="none"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t>phương có </a:t>
            </a:r>
            <a:r>
              <a:rPr kumimoji="0" lang="en-US" sz="280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cạnh là 0,75m. Mỗi đề-xi-mét khối kim loại đó cân  nặng 15 kg. Hỏi mỗi khối kim loại đó cân nặng bao nhiêu ki-lô-gam?</a:t>
            </a:r>
            <a:r>
              <a:rPr kumimoji="0" lang="en-US" sz="320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a:t>
            </a:r>
          </a:p>
        </p:txBody>
      </p:sp>
      <p:sp>
        <p:nvSpPr>
          <p:cNvPr id="8197" name="Text Box 5"/>
          <p:cNvSpPr txBox="1">
            <a:spLocks noChangeArrowheads="1"/>
          </p:cNvSpPr>
          <p:nvPr/>
        </p:nvSpPr>
        <p:spPr bwMode="auto">
          <a:xfrm>
            <a:off x="3962400" y="1779059"/>
            <a:ext cx="2232025" cy="52322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0000"/>
                </a:solidFill>
                <a:effectLst/>
                <a:uLnTx/>
                <a:uFillTx/>
                <a:latin typeface="Arial" charset="0"/>
                <a:ea typeface="+mn-ea"/>
                <a:cs typeface="+mn-cs"/>
              </a:rPr>
              <a:t>Bài giải</a:t>
            </a:r>
          </a:p>
        </p:txBody>
      </p:sp>
      <p:sp>
        <p:nvSpPr>
          <p:cNvPr id="8198" name="Text Box 6"/>
          <p:cNvSpPr txBox="1">
            <a:spLocks noChangeArrowheads="1"/>
          </p:cNvSpPr>
          <p:nvPr/>
        </p:nvSpPr>
        <p:spPr bwMode="auto">
          <a:xfrm>
            <a:off x="685800" y="2346267"/>
            <a:ext cx="8075829" cy="310854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effectLst/>
                <a:uLnTx/>
                <a:uFillTx/>
                <a:latin typeface="Arial" charset="0"/>
                <a:ea typeface="+mn-ea"/>
                <a:cs typeface="+mn-cs"/>
              </a:rPr>
              <a:t>Thể tích khối kim loại là:</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Arial" charset="0"/>
                <a:ea typeface="+mn-ea"/>
                <a:cs typeface="+mn-cs"/>
              </a:rPr>
              <a:t>0,75 x 0,75 x 0,75 = 0,421875cm</a:t>
            </a:r>
            <a:r>
              <a:rPr kumimoji="0" lang="en-US" sz="2800" b="1" i="0" u="none" strike="noStrike" kern="1200" cap="none" spc="0" normalizeH="0" baseline="30000" noProof="0">
                <a:ln>
                  <a:noFill/>
                </a:ln>
                <a:solidFill>
                  <a:srgbClr val="0000FF"/>
                </a:solidFill>
                <a:effectLst/>
                <a:uLnTx/>
                <a:uFillTx/>
                <a:latin typeface="Arial" charset="0"/>
                <a:ea typeface="+mn-ea"/>
                <a:cs typeface="+mn-cs"/>
              </a:rPr>
              <a:t>3</a:t>
            </a:r>
            <a:r>
              <a:rPr kumimoji="0" lang="en-US" sz="2800" b="1" i="0" u="none" strike="noStrike" kern="1200" cap="none" spc="0" normalizeH="0" baseline="0" noProof="0">
                <a:ln>
                  <a:noFill/>
                </a:ln>
                <a:solidFill>
                  <a:srgbClr val="0000FF"/>
                </a:solidFill>
                <a:effectLst/>
                <a:uLnTx/>
                <a:uFillTx/>
                <a:latin typeface="Arial" charset="0"/>
                <a:ea typeface="+mn-ea"/>
                <a:cs typeface="+mn-cs"/>
              </a:rPr>
              <a:t>= 421,875dm</a:t>
            </a:r>
            <a:r>
              <a:rPr kumimoji="0" lang="en-US" sz="2800" b="1" i="0" u="none" strike="noStrike" kern="1200" cap="none" spc="0" normalizeH="0" baseline="30000" noProof="0">
                <a:ln>
                  <a:noFill/>
                </a:ln>
                <a:solidFill>
                  <a:srgbClr val="0000FF"/>
                </a:solidFill>
                <a:effectLst/>
                <a:uLnTx/>
                <a:uFillTx/>
                <a:latin typeface="Arial" charset="0"/>
                <a:ea typeface="+mn-ea"/>
                <a:cs typeface="+mn-cs"/>
              </a:rPr>
              <a:t>3</a:t>
            </a:r>
            <a:endParaRPr kumimoji="0" lang="en-US" sz="2800" b="1" i="0" u="none" strike="noStrike" kern="1200" cap="none" spc="0" normalizeH="0" baseline="0" noProof="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effectLst/>
                <a:uLnTx/>
                <a:uFillTx/>
                <a:latin typeface="Arial" charset="0"/>
                <a:ea typeface="+mn-ea"/>
                <a:cs typeface="+mn-cs"/>
              </a:rPr>
              <a:t>Khối kim loại cân nặng: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Arial" charset="0"/>
                <a:ea typeface="+mn-ea"/>
                <a:cs typeface="+mn-cs"/>
              </a:rPr>
              <a:t>421,875 x 15   = 6328,125(kg)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9900"/>
                </a:solidFill>
                <a:effectLst/>
                <a:uLnTx/>
                <a:uFillTx/>
                <a:latin typeface="Arial" charset="0"/>
                <a:ea typeface="+mn-ea"/>
                <a:cs typeface="+mn-cs"/>
              </a:rPr>
              <a:t>                                        </a:t>
            </a:r>
            <a:r>
              <a:rPr kumimoji="0" lang="en-US" sz="2800" b="1" i="0" u="sng" strike="noStrike" kern="1200" cap="none" spc="0" normalizeH="0" baseline="0" noProof="0">
                <a:ln>
                  <a:noFill/>
                </a:ln>
                <a:effectLst/>
                <a:uLnTx/>
                <a:uFillTx/>
                <a:latin typeface="Arial" charset="0"/>
                <a:ea typeface="+mn-ea"/>
                <a:cs typeface="+mn-cs"/>
              </a:rPr>
              <a:t>Đáp số</a:t>
            </a:r>
            <a:r>
              <a:rPr kumimoji="0" lang="en-US" sz="2800" b="1" i="0" u="none" strike="noStrike" kern="1200" cap="none" spc="0" normalizeH="0" baseline="0" noProof="0">
                <a:ln>
                  <a:noFill/>
                </a:ln>
                <a:effectLst/>
                <a:uLnTx/>
                <a:uFillTx/>
                <a:latin typeface="Arial" charset="0"/>
                <a:ea typeface="+mn-ea"/>
                <a:cs typeface="+mn-cs"/>
              </a:rPr>
              <a:t>: </a:t>
            </a:r>
            <a:r>
              <a:rPr kumimoji="0" lang="en-US" sz="2800" b="1" i="0" u="none" strike="noStrike" kern="1200" cap="none" spc="0" normalizeH="0" baseline="0" noProof="0">
                <a:ln>
                  <a:noFill/>
                </a:ln>
                <a:solidFill>
                  <a:srgbClr val="0000CC"/>
                </a:solidFill>
                <a:effectLst/>
                <a:uLnTx/>
                <a:uFillTx/>
                <a:latin typeface="Arial" charset="0"/>
                <a:ea typeface="+mn-ea"/>
                <a:cs typeface="+mn-cs"/>
              </a:rPr>
              <a:t>6328,125kg</a:t>
            </a:r>
          </a:p>
        </p:txBody>
      </p:sp>
      <p:sp>
        <p:nvSpPr>
          <p:cNvPr id="6" name="Oval 53"/>
          <p:cNvSpPr>
            <a:spLocks noChangeArrowheads="1"/>
          </p:cNvSpPr>
          <p:nvPr/>
        </p:nvSpPr>
        <p:spPr bwMode="auto">
          <a:xfrm>
            <a:off x="381000" y="381000"/>
            <a:ext cx="304800" cy="381000"/>
          </a:xfrm>
          <a:prstGeom prst="ellipse">
            <a:avLst/>
          </a:prstGeom>
          <a:solidFill>
            <a:srgbClr val="0066CC"/>
          </a:solidFill>
          <a:ln w="9525">
            <a:solidFill>
              <a:schemeClr val="tx1"/>
            </a:solidFill>
            <a:round/>
            <a:headEnd/>
            <a:tailEnd/>
          </a:ln>
        </p:spPr>
        <p:txBody>
          <a:bodyPr wrap="none" anchor="ct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b="1" smtClean="0">
                <a:solidFill>
                  <a:schemeClr val="bg1"/>
                </a:solidFill>
              </a:rPr>
              <a:t> 2</a:t>
            </a:r>
            <a:endParaRPr lang="en-US" altLang="vi-VN" b="1">
              <a:solidFill>
                <a:schemeClr val="bg1"/>
              </a:solidFill>
            </a:endParaRPr>
          </a:p>
        </p:txBody>
      </p:sp>
    </p:spTree>
    <p:extLst>
      <p:ext uri="{BB962C8B-B14F-4D97-AF65-F5344CB8AC3E}">
        <p14:creationId xmlns:p14="http://schemas.microsoft.com/office/powerpoint/2010/main" val="204922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fade">
                                      <p:cBhvr>
                                        <p:cTn id="14" dur="800" decel="100000"/>
                                        <p:tgtEl>
                                          <p:spTgt spid="8197"/>
                                        </p:tgtEl>
                                      </p:cBhvr>
                                    </p:animEffect>
                                    <p:anim calcmode="lin" valueType="num">
                                      <p:cBhvr>
                                        <p:cTn id="15" dur="800" decel="100000" fill="hold"/>
                                        <p:tgtEl>
                                          <p:spTgt spid="8197"/>
                                        </p:tgtEl>
                                        <p:attrNameLst>
                                          <p:attrName>style.rotation</p:attrName>
                                        </p:attrNameLst>
                                      </p:cBhvr>
                                      <p:tavLst>
                                        <p:tav tm="0">
                                          <p:val>
                                            <p:fltVal val="-90"/>
                                          </p:val>
                                        </p:tav>
                                        <p:tav tm="100000">
                                          <p:val>
                                            <p:fltVal val="0"/>
                                          </p:val>
                                        </p:tav>
                                      </p:tavLst>
                                    </p:anim>
                                    <p:anim calcmode="lin" valueType="num">
                                      <p:cBhvr>
                                        <p:cTn id="16" dur="800" decel="100000" fill="hold"/>
                                        <p:tgtEl>
                                          <p:spTgt spid="8197"/>
                                        </p:tgtEl>
                                        <p:attrNameLst>
                                          <p:attrName>ppt_x</p:attrName>
                                        </p:attrNameLst>
                                      </p:cBhvr>
                                      <p:tavLst>
                                        <p:tav tm="0">
                                          <p:val>
                                            <p:strVal val="#ppt_x+0.4"/>
                                          </p:val>
                                        </p:tav>
                                        <p:tav tm="100000">
                                          <p:val>
                                            <p:strVal val="#ppt_x-0.05"/>
                                          </p:val>
                                        </p:tav>
                                      </p:tavLst>
                                    </p:anim>
                                    <p:anim calcmode="lin" valueType="num">
                                      <p:cBhvr>
                                        <p:cTn id="17" dur="800" decel="100000" fill="hold"/>
                                        <p:tgtEl>
                                          <p:spTgt spid="819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19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197"/>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8198"/>
                                        </p:tgtEl>
                                        <p:attrNameLst>
                                          <p:attrName>style.visibility</p:attrName>
                                        </p:attrNameLst>
                                      </p:cBhvr>
                                      <p:to>
                                        <p:strVal val="visible"/>
                                      </p:to>
                                    </p:set>
                                    <p:anim calcmode="lin" valueType="num">
                                      <p:cBhvr>
                                        <p:cTn id="24" dur="500" fill="hold"/>
                                        <p:tgtEl>
                                          <p:spTgt spid="8198"/>
                                        </p:tgtEl>
                                        <p:attrNameLst>
                                          <p:attrName>ppt_w</p:attrName>
                                        </p:attrNameLst>
                                      </p:cBhvr>
                                      <p:tavLst>
                                        <p:tav tm="0">
                                          <p:val>
                                            <p:fltVal val="0"/>
                                          </p:val>
                                        </p:tav>
                                        <p:tav tm="100000">
                                          <p:val>
                                            <p:strVal val="#ppt_w"/>
                                          </p:val>
                                        </p:tav>
                                      </p:tavLst>
                                    </p:anim>
                                    <p:anim calcmode="lin" valueType="num">
                                      <p:cBhvr>
                                        <p:cTn id="25" dur="500" fill="hold"/>
                                        <p:tgtEl>
                                          <p:spTgt spid="81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a:spLocks noChangeArrowheads="1"/>
          </p:cNvSpPr>
          <p:nvPr/>
        </p:nvSpPr>
        <p:spPr bwMode="auto">
          <a:xfrm>
            <a:off x="782782" y="533400"/>
            <a:ext cx="7924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just" eaLnBrk="1" hangingPunct="1"/>
            <a:r>
              <a:rPr lang="en-US" altLang="vi-VN" sz="2800">
                <a:latin typeface="Times New Roman" panose="02020603050405020304" pitchFamily="18" charset="0"/>
                <a:cs typeface="Times New Roman" panose="02020603050405020304" pitchFamily="18" charset="0"/>
              </a:rPr>
              <a:t>Một hình hộp chữ nhật có chiều dài 8cm, chiều rộng 7cm và chiều cao 9cm. Một hình lập phương có cạnh bằng trung bình cộng của ba kích thước của hình hộp chữ nhật. Tính:</a:t>
            </a:r>
          </a:p>
          <a:p>
            <a:pPr algn="just" eaLnBrk="1" hangingPunct="1"/>
            <a:r>
              <a:rPr lang="en-US" altLang="vi-VN" sz="2800">
                <a:latin typeface="Times New Roman" panose="02020603050405020304" pitchFamily="18" charset="0"/>
                <a:cs typeface="Times New Roman" panose="02020603050405020304" pitchFamily="18" charset="0"/>
              </a:rPr>
              <a:t>       a) Thể tích hình hộp chữ nhật.</a:t>
            </a:r>
          </a:p>
          <a:p>
            <a:pPr algn="just" eaLnBrk="1" hangingPunct="1"/>
            <a:r>
              <a:rPr lang="en-US" altLang="vi-VN" sz="2800">
                <a:latin typeface="Times New Roman" panose="02020603050405020304" pitchFamily="18" charset="0"/>
                <a:cs typeface="Times New Roman" panose="02020603050405020304" pitchFamily="18" charset="0"/>
              </a:rPr>
              <a:t>       b) Thể tích hình lập phương.</a:t>
            </a:r>
          </a:p>
        </p:txBody>
      </p:sp>
      <p:sp>
        <p:nvSpPr>
          <p:cNvPr id="5" name="Oval 53"/>
          <p:cNvSpPr>
            <a:spLocks noChangeArrowheads="1"/>
          </p:cNvSpPr>
          <p:nvPr/>
        </p:nvSpPr>
        <p:spPr bwMode="auto">
          <a:xfrm>
            <a:off x="457200" y="609600"/>
            <a:ext cx="304800" cy="381000"/>
          </a:xfrm>
          <a:prstGeom prst="ellipse">
            <a:avLst/>
          </a:prstGeom>
          <a:solidFill>
            <a:srgbClr val="0066CC"/>
          </a:solidFill>
          <a:ln w="9525">
            <a:solidFill>
              <a:schemeClr val="tx1"/>
            </a:solidFill>
            <a:round/>
            <a:headEnd/>
            <a:tailEnd/>
          </a:ln>
        </p:spPr>
        <p:txBody>
          <a:bodyPr wrap="none" anchor="ct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algn="ctr" eaLnBrk="1" hangingPunct="1"/>
            <a:r>
              <a:rPr lang="en-US" altLang="vi-VN" b="1" smtClean="0">
                <a:solidFill>
                  <a:schemeClr val="bg1"/>
                </a:solidFill>
              </a:rPr>
              <a:t>3</a:t>
            </a:r>
            <a:endParaRPr lang="en-US" altLang="vi-VN" b="1">
              <a:solidFill>
                <a:schemeClr val="bg1"/>
              </a:solidFill>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ppt_x</p:attrName>
                                        </p:attrNameLst>
                                      </p:cBhvr>
                                      <p:tavLst>
                                        <p:tav tm="0">
                                          <p:val>
                                            <p:strVal val="#ppt_x-.2"/>
                                          </p:val>
                                        </p:tav>
                                        <p:tav tm="100000">
                                          <p:val>
                                            <p:strVal val="#ppt_x"/>
                                          </p:val>
                                        </p:tav>
                                      </p:tavLst>
                                    </p:anim>
                                    <p:anim calcmode="lin" valueType="num">
                                      <p:cBhvr>
                                        <p:cTn id="8"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a:spLocks noChangeArrowheads="1"/>
          </p:cNvSpPr>
          <p:nvPr/>
        </p:nvSpPr>
        <p:spPr bwMode="auto">
          <a:xfrm>
            <a:off x="762000" y="1371600"/>
            <a:ext cx="7696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ts val="600"/>
              </a:spcBef>
              <a:spcAft>
                <a:spcPts val="600"/>
              </a:spcAft>
            </a:pPr>
            <a:r>
              <a:rPr lang="en-US" altLang="vi-VN" sz="2800">
                <a:solidFill>
                  <a:srgbClr val="FF0000"/>
                </a:solidFill>
                <a:latin typeface="Arial" panose="020B0604020202020204" pitchFamily="34" charset="0"/>
                <a:cs typeface="Arial" panose="020B0604020202020204" pitchFamily="34" charset="0"/>
              </a:rPr>
              <a:t> a) </a:t>
            </a:r>
            <a:r>
              <a:rPr lang="en-US" altLang="vi-VN" sz="2800" smtClean="0">
                <a:solidFill>
                  <a:srgbClr val="FF0000"/>
                </a:solidFill>
                <a:latin typeface="Arial" panose="020B0604020202020204" pitchFamily="34" charset="0"/>
                <a:cs typeface="Arial" panose="020B0604020202020204" pitchFamily="34" charset="0"/>
              </a:rPr>
              <a:t> </a:t>
            </a:r>
            <a:r>
              <a:rPr lang="en-US" altLang="vi-VN" sz="2800" smtClean="0">
                <a:latin typeface="Arial" panose="020B0604020202020204" pitchFamily="34" charset="0"/>
                <a:cs typeface="Arial" panose="020B0604020202020204" pitchFamily="34" charset="0"/>
              </a:rPr>
              <a:t>Thể </a:t>
            </a:r>
            <a:r>
              <a:rPr lang="en-US" altLang="vi-VN" sz="2800">
                <a:latin typeface="Arial" panose="020B0604020202020204" pitchFamily="34" charset="0"/>
                <a:cs typeface="Arial" panose="020B0604020202020204" pitchFamily="34" charset="0"/>
              </a:rPr>
              <a:t>tích hình hộp chữ nhật là:</a:t>
            </a:r>
          </a:p>
          <a:p>
            <a:pPr algn="ctr" eaLnBrk="1" hangingPunct="1">
              <a:spcBef>
                <a:spcPts val="600"/>
              </a:spcBef>
              <a:spcAft>
                <a:spcPts val="600"/>
              </a:spcAft>
            </a:pPr>
            <a:r>
              <a:rPr lang="en-US" altLang="vi-VN" sz="2800" b="1">
                <a:solidFill>
                  <a:srgbClr val="0000CC"/>
                </a:solidFill>
                <a:latin typeface="Arial" panose="020B0604020202020204" pitchFamily="34" charset="0"/>
                <a:cs typeface="Arial" panose="020B0604020202020204" pitchFamily="34" charset="0"/>
              </a:rPr>
              <a:t>8 x 7 x 9 = 504 (cm</a:t>
            </a:r>
            <a:r>
              <a:rPr lang="en-US" altLang="vi-VN" sz="2800" b="1" baseline="30000">
                <a:solidFill>
                  <a:srgbClr val="0000CC"/>
                </a:solidFill>
                <a:latin typeface="Arial" panose="020B0604020202020204" pitchFamily="34" charset="0"/>
                <a:cs typeface="Arial" panose="020B0604020202020204" pitchFamily="34" charset="0"/>
              </a:rPr>
              <a:t>3</a:t>
            </a:r>
            <a:r>
              <a:rPr lang="en-US" altLang="vi-VN" sz="2800" b="1">
                <a:solidFill>
                  <a:srgbClr val="0000CC"/>
                </a:solidFill>
                <a:latin typeface="Arial" panose="020B0604020202020204" pitchFamily="34" charset="0"/>
                <a:cs typeface="Arial" panose="020B0604020202020204" pitchFamily="34" charset="0"/>
              </a:rPr>
              <a:t>)</a:t>
            </a:r>
          </a:p>
          <a:p>
            <a:pPr algn="ctr" eaLnBrk="1" hangingPunct="1">
              <a:spcBef>
                <a:spcPts val="600"/>
              </a:spcBef>
              <a:spcAft>
                <a:spcPts val="600"/>
              </a:spcAft>
            </a:pPr>
            <a:r>
              <a:rPr lang="en-US" altLang="vi-VN" sz="2800">
                <a:latin typeface="Arial" panose="020B0604020202020204" pitchFamily="34" charset="0"/>
                <a:cs typeface="Arial" panose="020B0604020202020204" pitchFamily="34" charset="0"/>
              </a:rPr>
              <a:t>               </a:t>
            </a:r>
            <a:r>
              <a:rPr lang="en-US" altLang="vi-VN" sz="2800" u="sng">
                <a:latin typeface="Arial" panose="020B0604020202020204" pitchFamily="34" charset="0"/>
                <a:cs typeface="Arial" panose="020B0604020202020204" pitchFamily="34" charset="0"/>
              </a:rPr>
              <a:t>Đáp số</a:t>
            </a:r>
            <a:r>
              <a:rPr lang="en-US" altLang="vi-VN" sz="2800">
                <a:latin typeface="Arial" panose="020B0604020202020204" pitchFamily="34" charset="0"/>
                <a:cs typeface="Arial" panose="020B0604020202020204" pitchFamily="34" charset="0"/>
              </a:rPr>
              <a:t>: 504cm</a:t>
            </a:r>
            <a:r>
              <a:rPr lang="en-US" altLang="vi-VN" sz="2800" baseline="30000">
                <a:latin typeface="Arial" panose="020B0604020202020204" pitchFamily="34" charset="0"/>
                <a:cs typeface="Arial" panose="020B0604020202020204" pitchFamily="34" charset="0"/>
              </a:rPr>
              <a:t>3</a:t>
            </a:r>
            <a:endParaRPr lang="en-US" altLang="vi-VN" sz="2800">
              <a:latin typeface="Arial" panose="020B0604020202020204" pitchFamily="34" charset="0"/>
              <a:cs typeface="Arial" panose="020B0604020202020204" pitchFamily="34" charset="0"/>
            </a:endParaRPr>
          </a:p>
        </p:txBody>
      </p:sp>
      <p:sp>
        <p:nvSpPr>
          <p:cNvPr id="42" name="TextBox 41"/>
          <p:cNvSpPr txBox="1">
            <a:spLocks noChangeArrowheads="1"/>
          </p:cNvSpPr>
          <p:nvPr/>
        </p:nvSpPr>
        <p:spPr bwMode="auto">
          <a:xfrm>
            <a:off x="914400" y="3352800"/>
            <a:ext cx="8229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Narrow" panose="020B7200000000000000" pitchFamily="34" charset="0"/>
              </a:defRPr>
            </a:lvl1pPr>
            <a:lvl2pPr marL="742950" indent="-285750" eaLnBrk="0" hangingPunct="0">
              <a:defRPr sz="2400">
                <a:solidFill>
                  <a:schemeClr val="tx1"/>
                </a:solidFill>
                <a:latin typeface=".VnArial Narrow" panose="020B7200000000000000" pitchFamily="34" charset="0"/>
              </a:defRPr>
            </a:lvl2pPr>
            <a:lvl3pPr marL="1143000" indent="-228600" eaLnBrk="0" hangingPunct="0">
              <a:defRPr sz="2400">
                <a:solidFill>
                  <a:schemeClr val="tx1"/>
                </a:solidFill>
                <a:latin typeface=".VnArial Narrow" panose="020B7200000000000000" pitchFamily="34" charset="0"/>
              </a:defRPr>
            </a:lvl3pPr>
            <a:lvl4pPr marL="1600200" indent="-228600" eaLnBrk="0" hangingPunct="0">
              <a:defRPr sz="2400">
                <a:solidFill>
                  <a:schemeClr val="tx1"/>
                </a:solidFill>
                <a:latin typeface=".VnArial Narrow" panose="020B7200000000000000" pitchFamily="34" charset="0"/>
              </a:defRPr>
            </a:lvl4pPr>
            <a:lvl5pPr marL="2057400" indent="-228600" eaLnBrk="0" hangingPunct="0">
              <a:defRPr sz="2400">
                <a:solidFill>
                  <a:schemeClr val="tx1"/>
                </a:solidFill>
                <a:latin typeface=".VnArial Narrow" panose="020B7200000000000000" pitchFamily="34" charset="0"/>
              </a:defRPr>
            </a:lvl5pPr>
            <a:lvl6pPr marL="2514600" indent="-228600" eaLnBrk="0" fontAlgn="base" hangingPunct="0">
              <a:spcBef>
                <a:spcPct val="0"/>
              </a:spcBef>
              <a:spcAft>
                <a:spcPct val="0"/>
              </a:spcAft>
              <a:defRPr sz="2400">
                <a:solidFill>
                  <a:schemeClr val="tx1"/>
                </a:solidFill>
                <a:latin typeface=".VnArial Narrow" panose="020B7200000000000000" pitchFamily="34" charset="0"/>
              </a:defRPr>
            </a:lvl6pPr>
            <a:lvl7pPr marL="2971800" indent="-228600" eaLnBrk="0" fontAlgn="base" hangingPunct="0">
              <a:spcBef>
                <a:spcPct val="0"/>
              </a:spcBef>
              <a:spcAft>
                <a:spcPct val="0"/>
              </a:spcAft>
              <a:defRPr sz="2400">
                <a:solidFill>
                  <a:schemeClr val="tx1"/>
                </a:solidFill>
                <a:latin typeface=".VnArial Narrow" panose="020B7200000000000000" pitchFamily="34" charset="0"/>
              </a:defRPr>
            </a:lvl7pPr>
            <a:lvl8pPr marL="3429000" indent="-228600" eaLnBrk="0" fontAlgn="base" hangingPunct="0">
              <a:spcBef>
                <a:spcPct val="0"/>
              </a:spcBef>
              <a:spcAft>
                <a:spcPct val="0"/>
              </a:spcAft>
              <a:defRPr sz="2400">
                <a:solidFill>
                  <a:schemeClr val="tx1"/>
                </a:solidFill>
                <a:latin typeface=".VnArial Narrow" panose="020B7200000000000000" pitchFamily="34" charset="0"/>
              </a:defRPr>
            </a:lvl8pPr>
            <a:lvl9pPr marL="3886200" indent="-228600" eaLnBrk="0" fontAlgn="base" hangingPunct="0">
              <a:spcBef>
                <a:spcPct val="0"/>
              </a:spcBef>
              <a:spcAft>
                <a:spcPct val="0"/>
              </a:spcAft>
              <a:defRPr sz="2400">
                <a:solidFill>
                  <a:schemeClr val="tx1"/>
                </a:solidFill>
                <a:latin typeface=".VnArial Narrow" panose="020B7200000000000000" pitchFamily="34" charset="0"/>
              </a:defRPr>
            </a:lvl9pPr>
          </a:lstStyle>
          <a:p>
            <a:pPr eaLnBrk="1" hangingPunct="1">
              <a:spcBef>
                <a:spcPts val="600"/>
              </a:spcBef>
              <a:spcAft>
                <a:spcPts val="600"/>
              </a:spcAft>
            </a:pPr>
            <a:r>
              <a:rPr lang="en-US" altLang="vi-VN" sz="3200">
                <a:solidFill>
                  <a:srgbClr val="FF0000"/>
                </a:solidFill>
              </a:rPr>
              <a:t>b) </a:t>
            </a:r>
            <a:r>
              <a:rPr lang="en-US" altLang="vi-VN" sz="3200" smtClean="0">
                <a:solidFill>
                  <a:srgbClr val="FF0000"/>
                </a:solidFill>
              </a:rPr>
              <a:t> </a:t>
            </a:r>
            <a:r>
              <a:rPr lang="en-US" altLang="vi-VN" sz="3000" smtClean="0">
                <a:latin typeface="Arial" panose="020B0604020202020204" pitchFamily="34" charset="0"/>
                <a:cs typeface="Arial" panose="020B0604020202020204" pitchFamily="34" charset="0"/>
              </a:rPr>
              <a:t>Độ </a:t>
            </a:r>
            <a:r>
              <a:rPr lang="en-US" altLang="vi-VN" sz="3000">
                <a:latin typeface="Arial" panose="020B0604020202020204" pitchFamily="34" charset="0"/>
                <a:cs typeface="Arial" panose="020B0604020202020204" pitchFamily="34" charset="0"/>
              </a:rPr>
              <a:t>dài của cạnh hình lập phương là:</a:t>
            </a:r>
          </a:p>
          <a:p>
            <a:pPr algn="ctr" eaLnBrk="1" hangingPunct="1">
              <a:spcBef>
                <a:spcPts val="600"/>
              </a:spcBef>
              <a:spcAft>
                <a:spcPts val="600"/>
              </a:spcAft>
            </a:pPr>
            <a:r>
              <a:rPr lang="en-US" altLang="vi-VN" sz="2800" b="1">
                <a:solidFill>
                  <a:srgbClr val="0000CC"/>
                </a:solidFill>
                <a:latin typeface="Arial" panose="020B0604020202020204" pitchFamily="34" charset="0"/>
                <a:cs typeface="Arial" panose="020B0604020202020204" pitchFamily="34" charset="0"/>
              </a:rPr>
              <a:t>(8 + 7 + 9) : 3 = 8 (cm)</a:t>
            </a:r>
          </a:p>
          <a:p>
            <a:pPr eaLnBrk="1" hangingPunct="1">
              <a:spcBef>
                <a:spcPts val="600"/>
              </a:spcBef>
              <a:spcAft>
                <a:spcPts val="600"/>
              </a:spcAft>
            </a:pPr>
            <a:r>
              <a:rPr lang="en-US" altLang="vi-VN" sz="3000" smtClean="0">
                <a:latin typeface="Arial" panose="020B0604020202020204" pitchFamily="34" charset="0"/>
                <a:cs typeface="Arial" panose="020B0604020202020204" pitchFamily="34" charset="0"/>
              </a:rPr>
              <a:t>    Thể </a:t>
            </a:r>
            <a:r>
              <a:rPr lang="en-US" altLang="vi-VN" sz="3000">
                <a:latin typeface="Arial" panose="020B0604020202020204" pitchFamily="34" charset="0"/>
                <a:cs typeface="Arial" panose="020B0604020202020204" pitchFamily="34" charset="0"/>
              </a:rPr>
              <a:t>tích hình lập phương là:</a:t>
            </a:r>
          </a:p>
          <a:p>
            <a:pPr algn="ctr" eaLnBrk="1" hangingPunct="1">
              <a:spcBef>
                <a:spcPts val="600"/>
              </a:spcBef>
              <a:spcAft>
                <a:spcPts val="600"/>
              </a:spcAft>
            </a:pPr>
            <a:r>
              <a:rPr lang="en-US" altLang="vi-VN" sz="2800" b="1">
                <a:solidFill>
                  <a:srgbClr val="0000CC"/>
                </a:solidFill>
                <a:latin typeface="Arial" panose="020B0604020202020204" pitchFamily="34" charset="0"/>
                <a:cs typeface="Arial" panose="020B0604020202020204" pitchFamily="34" charset="0"/>
              </a:rPr>
              <a:t>8 x 8 x 8 = 512 (cm3)</a:t>
            </a:r>
          </a:p>
          <a:p>
            <a:pPr algn="ctr" eaLnBrk="1" hangingPunct="1">
              <a:spcBef>
                <a:spcPts val="600"/>
              </a:spcBef>
              <a:spcAft>
                <a:spcPts val="600"/>
              </a:spcAft>
            </a:pPr>
            <a:r>
              <a:rPr lang="en-US" altLang="vi-VN" sz="3000">
                <a:latin typeface="Arial" panose="020B0604020202020204" pitchFamily="34" charset="0"/>
                <a:cs typeface="Arial" panose="020B0604020202020204" pitchFamily="34" charset="0"/>
              </a:rPr>
              <a:t>                           </a:t>
            </a:r>
            <a:r>
              <a:rPr lang="en-US" altLang="vi-VN" sz="3000" u="sng">
                <a:latin typeface="Arial" panose="020B0604020202020204" pitchFamily="34" charset="0"/>
                <a:cs typeface="Arial" panose="020B0604020202020204" pitchFamily="34" charset="0"/>
              </a:rPr>
              <a:t>Đáp số</a:t>
            </a:r>
            <a:r>
              <a:rPr lang="en-US" altLang="vi-VN" sz="3000">
                <a:latin typeface="Arial" panose="020B0604020202020204" pitchFamily="34" charset="0"/>
                <a:cs typeface="Arial" panose="020B0604020202020204" pitchFamily="34" charset="0"/>
              </a:rPr>
              <a:t>: </a:t>
            </a:r>
            <a:r>
              <a:rPr lang="en-US" altLang="vi-VN" sz="2800" b="1">
                <a:solidFill>
                  <a:srgbClr val="0000CC"/>
                </a:solidFill>
                <a:latin typeface="Arial" panose="020B0604020202020204" pitchFamily="34" charset="0"/>
                <a:cs typeface="Arial" panose="020B0604020202020204" pitchFamily="34" charset="0"/>
              </a:rPr>
              <a:t>512cm3</a:t>
            </a:r>
          </a:p>
        </p:txBody>
      </p:sp>
      <p:sp>
        <p:nvSpPr>
          <p:cNvPr id="2" name="Rectangle 1"/>
          <p:cNvSpPr/>
          <p:nvPr/>
        </p:nvSpPr>
        <p:spPr>
          <a:xfrm>
            <a:off x="3878169" y="559951"/>
            <a:ext cx="1463862" cy="523220"/>
          </a:xfrm>
          <a:prstGeom prst="rect">
            <a:avLst/>
          </a:prstGeom>
        </p:spPr>
        <p:txBody>
          <a:bodyPr wrap="none">
            <a:spAutoFit/>
          </a:bodyPr>
          <a:lstStyle/>
          <a:p>
            <a:pPr lvl="0"/>
            <a:r>
              <a:rPr lang="en-US" altLang="vi-VN" sz="2800" u="sng">
                <a:solidFill>
                  <a:srgbClr val="FF0000"/>
                </a:solidFill>
                <a:latin typeface="Arial" panose="020B0604020202020204" pitchFamily="34" charset="0"/>
                <a:cs typeface="Arial" panose="020B0604020202020204" pitchFamily="34" charset="0"/>
              </a:rPr>
              <a:t>Bài giải</a:t>
            </a:r>
            <a:r>
              <a:rPr lang="en-US" altLang="vi-VN" sz="2800">
                <a:solidFill>
                  <a:srgbClr val="FF0000"/>
                </a:solidFill>
                <a:latin typeface="Arial" panose="020B0604020202020204" pitchFamily="34" charset="0"/>
                <a:cs typeface="Arial" panose="020B0604020202020204" pitchFamily="34" charset="0"/>
              </a:rPr>
              <a:t>:</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to="" calcmode="lin" valueType="num">
                                      <p:cBhvr>
                                        <p:cTn id="7" dur="1" fill="hold"/>
                                        <p:tgtEl>
                                          <p:spTgt spid="4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to="" calcmode="lin" valueType="num">
                                      <p:cBhvr>
                                        <p:cTn id="12" dur="1" fill="hold"/>
                                        <p:tgtEl>
                                          <p:spTgt spid="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80&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5&quot;/&gt;&lt;/object&gt;&lt;object type=&quot;3&quot; unique_id=&quot;10009&quot;&gt;&lt;property id=&quot;20148&quot; value=&quot;5&quot;/&gt;&lt;property id=&quot;20300&quot; value=&quot;Slide 6&quot;/&gt;&lt;property id=&quot;20307&quot; value=&quot;283&quot;/&gt;&lt;/object&gt;&lt;object type=&quot;3&quot; unique_id=&quot;10010&quot;&gt;&lt;property id=&quot;20148&quot; value=&quot;5&quot;/&gt;&lt;property id=&quot;20300&quot; value=&quot;Slide 7&quot;/&gt;&lt;property id=&quot;20307&quot; value=&quot;284&quot;/&gt;&lt;/object&gt;&lt;object type=&quot;3&quot; unique_id=&quot;10021&quot;&gt;&lt;property id=&quot;20148&quot; value=&quot;5&quot;/&gt;&lt;property id=&quot;20300&quot; value=&quot;Slide 1&quot;/&gt;&lt;property id=&quot;20307&quot; value=&quot;286&quot;/&gt;&lt;/object&gt;&lt;object type=&quot;3&quot; unique_id=&quot;10032&quot;&gt;&lt;property id=&quot;20148&quot; value=&quot;5&quot;/&gt;&lt;property id=&quot;20300&quot; value=&quot;Slide 8&quot;/&gt;&lt;property id=&quot;20307&quot; value=&quot;287&quot;/&gt;&lt;/object&gt;&lt;object type=&quot;3&quot; unique_id=&quot;10075&quot;&gt;&lt;property id=&quot;20148&quot; value=&quot;5&quot;/&gt;&lt;property id=&quot;20300&quot; value=&quot;Slide 9&quot;/&gt;&lt;property id=&quot;20307&quot; value=&quot;28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602</Words>
  <Application>Microsoft Office PowerPoint</Application>
  <PresentationFormat>On-screen Show (4:3)</PresentationFormat>
  <Paragraphs>99</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.VnArial</vt:lpstr>
      <vt:lpstr>.VnArial Narrow</vt:lpstr>
      <vt:lpstr>.VnTime</vt:lpstr>
      <vt:lpstr>Arial</vt:lpstr>
      <vt:lpstr>Calibri</vt:lpstr>
      <vt:lpstr>Times New Roman</vt:lpstr>
      <vt:lpstr>Verdana</vt:lpstr>
      <vt:lpstr>Default Design</vt:lpstr>
      <vt:lpstr>1_Default Design</vt:lpstr>
      <vt:lpstr>Balloons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34TRIEUKHUC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NhiÖt liÖt chµo mõng  c¸c thÇy c« vÒ dù</dc:title>
  <dc:creator>Nguyen Huy Khanh</dc:creator>
  <cp:lastModifiedBy>Windows User</cp:lastModifiedBy>
  <cp:revision>140</cp:revision>
  <dcterms:created xsi:type="dcterms:W3CDTF">2008-03-12T02:07:32Z</dcterms:created>
  <dcterms:modified xsi:type="dcterms:W3CDTF">2020-05-17T16:29:28Z</dcterms:modified>
</cp:coreProperties>
</file>